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1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4.jpg" ContentType="image/jpg"/>
  <Override PartName="/ppt/notesSlides/notesSlide11.xml" ContentType="application/vnd.openxmlformats-officedocument.presentationml.notesSlide+xml"/>
  <Override PartName="/ppt/media/image15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1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3.jpg" ContentType="image/jp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4.jpg" ContentType="image/jpg"/>
  <Override PartName="/ppt/notesSlides/notesSlide21.xml" ContentType="application/vnd.openxmlformats-officedocument.presentationml.notesSlide+xml"/>
  <Override PartName="/ppt/media/image25.jpg" ContentType="image/jpg"/>
  <Override PartName="/ppt/notesSlides/notesSlide22.xml" ContentType="application/vnd.openxmlformats-officedocument.presentationml.notesSlide+xml"/>
  <Override PartName="/ppt/media/image26.jpg" ContentType="image/jpg"/>
  <Override PartName="/ppt/notesSlides/notesSlide23.xml" ContentType="application/vnd.openxmlformats-officedocument.presentationml.notesSlide+xml"/>
  <Override PartName="/ppt/media/image31.jpg" ContentType="image/jpg"/>
  <Override PartName="/ppt/notesSlides/notesSlide24.xml" ContentType="application/vnd.openxmlformats-officedocument.presentationml.notesSlide+xml"/>
  <Override PartName="/ppt/media/image32.jpg" ContentType="image/jpg"/>
  <Override PartName="/ppt/notesSlides/notesSlide25.xml" ContentType="application/vnd.openxmlformats-officedocument.presentationml.notesSlide+xml"/>
  <Override PartName="/ppt/media/image33.jpg" ContentType="image/jpg"/>
  <Override PartName="/ppt/media/image34.jpg" ContentType="image/jpg"/>
  <Override PartName="/ppt/notesSlides/notesSlide26.xml" ContentType="application/vnd.openxmlformats-officedocument.presentationml.notesSlide+xml"/>
  <Override PartName="/ppt/media/image35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38.jpg" ContentType="image/jpg"/>
  <Override PartName="/ppt/notesSlides/notesSlide29.xml" ContentType="application/vnd.openxmlformats-officedocument.presentationml.notesSlide+xml"/>
  <Override PartName="/ppt/media/image40.jpg" ContentType="image/jpg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42.jpg" ContentType="image/jp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45.jpg" ContentType="image/jp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image52.jpg" ContentType="image/jpg"/>
  <Override PartName="/ppt/media/image53.jpg" ContentType="image/jpg"/>
  <Override PartName="/ppt/notesSlides/notesSlide44.xml" ContentType="application/vnd.openxmlformats-officedocument.presentationml.notesSlide+xml"/>
  <Override PartName="/ppt/media/image55.jpg" ContentType="image/jpg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media/image58.jpg" ContentType="image/jpg"/>
  <Override PartName="/ppt/media/image59.jpg" ContentType="image/jpg"/>
  <Override PartName="/ppt/media/image60.jpg" ContentType="image/jpg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media/image68.jpg" ContentType="image/jpg"/>
  <Override PartName="/ppt/media/image69.jpg" ContentType="image/jpg"/>
  <Override PartName="/ppt/notesSlides/notesSlide53.xml" ContentType="application/vnd.openxmlformats-officedocument.presentationml.notesSlide+xml"/>
  <Override PartName="/ppt/media/image70.jpg" ContentType="image/jpg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59" r:id="rId10"/>
    <p:sldId id="265" r:id="rId11"/>
    <p:sldId id="266" r:id="rId12"/>
    <p:sldId id="267" r:id="rId13"/>
    <p:sldId id="268" r:id="rId14"/>
    <p:sldId id="338" r:id="rId15"/>
    <p:sldId id="339" r:id="rId16"/>
    <p:sldId id="340" r:id="rId17"/>
    <p:sldId id="270" r:id="rId18"/>
    <p:sldId id="341" r:id="rId19"/>
    <p:sldId id="342" r:id="rId20"/>
    <p:sldId id="271" r:id="rId21"/>
    <p:sldId id="272" r:id="rId22"/>
    <p:sldId id="273" r:id="rId23"/>
    <p:sldId id="343" r:id="rId24"/>
    <p:sldId id="274" r:id="rId25"/>
    <p:sldId id="275" r:id="rId26"/>
    <p:sldId id="276" r:id="rId27"/>
    <p:sldId id="277" r:id="rId28"/>
    <p:sldId id="280" r:id="rId29"/>
    <p:sldId id="279" r:id="rId30"/>
    <p:sldId id="281" r:id="rId31"/>
    <p:sldId id="282" r:id="rId32"/>
    <p:sldId id="283" r:id="rId33"/>
    <p:sldId id="354" r:id="rId34"/>
    <p:sldId id="355" r:id="rId35"/>
    <p:sldId id="344" r:id="rId36"/>
    <p:sldId id="285" r:id="rId37"/>
    <p:sldId id="286" r:id="rId38"/>
    <p:sldId id="287" r:id="rId39"/>
    <p:sldId id="288" r:id="rId40"/>
    <p:sldId id="289" r:id="rId41"/>
    <p:sldId id="291" r:id="rId42"/>
    <p:sldId id="290" r:id="rId43"/>
    <p:sldId id="292" r:id="rId44"/>
    <p:sldId id="295" r:id="rId45"/>
    <p:sldId id="297" r:id="rId46"/>
    <p:sldId id="356" r:id="rId47"/>
    <p:sldId id="294" r:id="rId48"/>
    <p:sldId id="300" r:id="rId49"/>
    <p:sldId id="293" r:id="rId50"/>
    <p:sldId id="299" r:id="rId51"/>
    <p:sldId id="298" r:id="rId52"/>
    <p:sldId id="332" r:id="rId53"/>
    <p:sldId id="301" r:id="rId54"/>
    <p:sldId id="302" r:id="rId55"/>
    <p:sldId id="346" r:id="rId56"/>
    <p:sldId id="345" r:id="rId57"/>
    <p:sldId id="304" r:id="rId58"/>
    <p:sldId id="348" r:id="rId59"/>
    <p:sldId id="350" r:id="rId60"/>
    <p:sldId id="347" r:id="rId61"/>
    <p:sldId id="306" r:id="rId62"/>
    <p:sldId id="308" r:id="rId63"/>
    <p:sldId id="309" r:id="rId64"/>
    <p:sldId id="349" r:id="rId65"/>
    <p:sldId id="310" r:id="rId66"/>
    <p:sldId id="311" r:id="rId67"/>
    <p:sldId id="312" r:id="rId68"/>
    <p:sldId id="313" r:id="rId69"/>
    <p:sldId id="314" r:id="rId70"/>
    <p:sldId id="315" r:id="rId71"/>
    <p:sldId id="317" r:id="rId72"/>
    <p:sldId id="316" r:id="rId73"/>
    <p:sldId id="333" r:id="rId74"/>
    <p:sldId id="319" r:id="rId75"/>
    <p:sldId id="334" r:id="rId76"/>
    <p:sldId id="318" r:id="rId77"/>
    <p:sldId id="320" r:id="rId78"/>
    <p:sldId id="321" r:id="rId79"/>
    <p:sldId id="322" r:id="rId80"/>
    <p:sldId id="351" r:id="rId81"/>
    <p:sldId id="352" r:id="rId82"/>
    <p:sldId id="353" r:id="rId83"/>
    <p:sldId id="335" r:id="rId84"/>
    <p:sldId id="337" r:id="rId85"/>
    <p:sldId id="336" r:id="rId86"/>
    <p:sldId id="323" r:id="rId87"/>
    <p:sldId id="325" r:id="rId88"/>
    <p:sldId id="326" r:id="rId89"/>
    <p:sldId id="327" r:id="rId90"/>
    <p:sldId id="328" r:id="rId91"/>
    <p:sldId id="329" r:id="rId92"/>
    <p:sldId id="330" r:id="rId9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B1D0-AAAF-4141-B153-52D731A0AB6A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9EFA-0888-4F7A-9011-598E9BDC9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5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สามารถเกิดขึ้นได้ทั้ง ผู้ใหญ่และเด็ก</a:t>
            </a:r>
            <a:endParaRPr lang="en-US" dirty="0"/>
          </a:p>
          <a:p>
            <a:r>
              <a:rPr lang="th-TH" dirty="0"/>
              <a:t>คล้ายๆกันคือเกิดช่วง </a:t>
            </a:r>
            <a:r>
              <a:rPr lang="en-US" dirty="0"/>
              <a:t>induction</a:t>
            </a:r>
            <a:r>
              <a:rPr lang="th-TH" dirty="0"/>
              <a:t>และ</a:t>
            </a:r>
            <a:r>
              <a:rPr lang="en-US" dirty="0"/>
              <a:t>intubation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51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Protective airway reflex </a:t>
            </a:r>
            <a:r>
              <a:rPr lang="th-TH" dirty="0"/>
              <a:t>ในผู้ป่วยที่ดมสลบด้วย </a:t>
            </a:r>
            <a:r>
              <a:rPr lang="en-US" dirty="0"/>
              <a:t>sevoflurane </a:t>
            </a:r>
          </a:p>
          <a:p>
            <a:r>
              <a:rPr lang="th-TH" dirty="0"/>
              <a:t>ทำการศึกษาด้วยการค่อยๆลด </a:t>
            </a:r>
            <a:r>
              <a:rPr lang="en-US" dirty="0"/>
              <a:t>conc </a:t>
            </a:r>
            <a:r>
              <a:rPr lang="en-US" dirty="0" err="1"/>
              <a:t>sevo</a:t>
            </a:r>
            <a:r>
              <a:rPr lang="en-US" dirty="0"/>
              <a:t> </a:t>
            </a:r>
            <a:r>
              <a:rPr lang="th-TH" dirty="0"/>
              <a:t>ลงแล้ว </a:t>
            </a:r>
            <a:r>
              <a:rPr lang="en-US" dirty="0"/>
              <a:t>observe reflex (</a:t>
            </a:r>
            <a:r>
              <a:rPr lang="th-TH" dirty="0"/>
              <a:t>ข้ามได้</a:t>
            </a:r>
            <a:r>
              <a:rPr lang="en-US" dirty="0"/>
              <a:t>)</a:t>
            </a:r>
          </a:p>
          <a:p>
            <a:r>
              <a:rPr lang="th-TH" dirty="0"/>
              <a:t>แต่ละช่วงเวลาเกิดไม่เหมือนกัน เชื่อว่าเกิดจาก </a:t>
            </a:r>
            <a:r>
              <a:rPr lang="en-US" dirty="0"/>
              <a:t>adaptation mechanism after prolong endotracheal intubation (2-7 </a:t>
            </a:r>
            <a:r>
              <a:rPr lang="en-US" dirty="0" err="1"/>
              <a:t>hr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76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เป็นการศึกษาความไวของ</a:t>
            </a:r>
            <a:r>
              <a:rPr lang="en-US" dirty="0"/>
              <a:t>reflex </a:t>
            </a:r>
            <a:r>
              <a:rPr lang="th-TH" dirty="0"/>
              <a:t>ในช่วง </a:t>
            </a:r>
            <a:r>
              <a:rPr lang="en-US" dirty="0"/>
              <a:t>postoperative </a:t>
            </a:r>
          </a:p>
          <a:p>
            <a:r>
              <a:rPr lang="th-TH" dirty="0"/>
              <a:t>โดยการศึกษานี้ดูภายใน </a:t>
            </a:r>
            <a:r>
              <a:rPr lang="en-US" dirty="0"/>
              <a:t>2 </a:t>
            </a:r>
            <a:r>
              <a:rPr lang="th-TH" dirty="0"/>
              <a:t>ชม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156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UK</a:t>
            </a:r>
          </a:p>
          <a:p>
            <a:r>
              <a:rPr lang="th-TH" dirty="0"/>
              <a:t>ดู </a:t>
            </a:r>
            <a:r>
              <a:rPr lang="en-US" dirty="0"/>
              <a:t>airway reflex </a:t>
            </a:r>
            <a:r>
              <a:rPr lang="th-TH" dirty="0"/>
              <a:t>ช่วง </a:t>
            </a:r>
            <a:r>
              <a:rPr lang="en-US" dirty="0"/>
              <a:t>postoperative </a:t>
            </a:r>
            <a:r>
              <a:rPr lang="th-TH" dirty="0"/>
              <a:t>ที่ </a:t>
            </a:r>
            <a:r>
              <a:rPr lang="en-US" dirty="0"/>
              <a:t>60</a:t>
            </a:r>
            <a:r>
              <a:rPr lang="th-TH" dirty="0"/>
              <a:t> นาทีและ 120 นาที โดยใช้ </a:t>
            </a:r>
            <a:r>
              <a:rPr lang="en-US" dirty="0"/>
              <a:t>dilute ammonium </a:t>
            </a:r>
            <a:r>
              <a:rPr lang="en-US" dirty="0" err="1"/>
              <a:t>vapour</a:t>
            </a:r>
            <a:r>
              <a:rPr lang="en-US" dirty="0"/>
              <a:t> </a:t>
            </a:r>
            <a:r>
              <a:rPr lang="th-TH" dirty="0"/>
              <a:t>ผ่าน </a:t>
            </a:r>
            <a:r>
              <a:rPr lang="en-US" dirty="0"/>
              <a:t>system delivery</a:t>
            </a:r>
            <a:r>
              <a:rPr lang="th-TH" dirty="0"/>
              <a:t>แบบ </a:t>
            </a:r>
            <a:r>
              <a:rPr lang="en-US" dirty="0"/>
              <a:t>single intermittent breaths</a:t>
            </a:r>
          </a:p>
          <a:p>
            <a:r>
              <a:rPr lang="en-US" dirty="0"/>
              <a:t>Record glottic closure </a:t>
            </a:r>
            <a:r>
              <a:rPr lang="th-TH" dirty="0"/>
              <a:t>จาก </a:t>
            </a:r>
            <a:r>
              <a:rPr lang="en-US" dirty="0"/>
              <a:t>inspiratory pneumotachograph</a:t>
            </a:r>
          </a:p>
          <a:p>
            <a:endParaRPr lang="en-US" dirty="0"/>
          </a:p>
          <a:p>
            <a:r>
              <a:rPr lang="th-TH" dirty="0"/>
              <a:t>ทุกคนต้องเกิด </a:t>
            </a:r>
            <a:r>
              <a:rPr lang="en-US" dirty="0"/>
              <a:t>GS </a:t>
            </a:r>
            <a:r>
              <a:rPr lang="th-TH" dirty="0"/>
              <a:t>แต่เร็วช้าไม่เท่ากัน คนที่</a:t>
            </a:r>
            <a:r>
              <a:rPr lang="en-US" dirty="0"/>
              <a:t>reflex</a:t>
            </a:r>
            <a:r>
              <a:rPr lang="th-TH" dirty="0"/>
              <a:t>ดี จะตอบสนองต่อ</a:t>
            </a:r>
            <a:r>
              <a:rPr lang="en-US" dirty="0"/>
              <a:t> NH3 </a:t>
            </a:r>
            <a:r>
              <a:rPr lang="th-TH" dirty="0"/>
              <a:t>เร็ว ใช้ </a:t>
            </a:r>
            <a:r>
              <a:rPr lang="en-US" dirty="0"/>
              <a:t>NH3 </a:t>
            </a:r>
            <a:r>
              <a:rPr lang="th-TH" dirty="0"/>
              <a:t>น้อย</a:t>
            </a:r>
          </a:p>
          <a:p>
            <a:r>
              <a:rPr lang="th-TH" dirty="0"/>
              <a:t>ในทางตรงกันข้าม </a:t>
            </a:r>
            <a:r>
              <a:rPr lang="en-US" dirty="0"/>
              <a:t>reflex </a:t>
            </a:r>
            <a:r>
              <a:rPr lang="th-TH" dirty="0"/>
              <a:t>ถูกกด ต้องใช้ </a:t>
            </a:r>
            <a:r>
              <a:rPr lang="en-US" dirty="0"/>
              <a:t>gas </a:t>
            </a:r>
            <a:r>
              <a:rPr lang="th-TH" dirty="0"/>
              <a:t>มากถึงจะกระตุ้นได้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6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BJA 1993 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51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ฉีด </a:t>
            </a:r>
            <a:r>
              <a:rPr lang="en-US" dirty="0"/>
              <a:t>HCL </a:t>
            </a:r>
            <a:r>
              <a:rPr lang="th-TH" dirty="0"/>
              <a:t>ที่มีปริมาณและ</a:t>
            </a:r>
            <a:r>
              <a:rPr lang="en-US" dirty="0"/>
              <a:t>pH </a:t>
            </a:r>
            <a:r>
              <a:rPr lang="th-TH" dirty="0"/>
              <a:t>แตกต่างกันในหลอดลมหนูทดลอง</a:t>
            </a:r>
          </a:p>
          <a:p>
            <a:r>
              <a:rPr lang="th-TH" dirty="0"/>
              <a:t>แสดงให้เห็นว่าแม้ </a:t>
            </a:r>
            <a:r>
              <a:rPr lang="en-US" dirty="0"/>
              <a:t>volume </a:t>
            </a:r>
            <a:r>
              <a:rPr lang="th-TH" dirty="0"/>
              <a:t>จะมาก แต่ </a:t>
            </a:r>
            <a:r>
              <a:rPr lang="en-US" dirty="0"/>
              <a:t>mortality rate </a:t>
            </a:r>
            <a:r>
              <a:rPr lang="th-TH" dirty="0"/>
              <a:t>ลดลงจาก </a:t>
            </a:r>
            <a:r>
              <a:rPr lang="en-US" dirty="0"/>
              <a:t>pH</a:t>
            </a:r>
            <a:r>
              <a:rPr lang="th-TH" dirty="0"/>
              <a:t>ที่มากขึ้น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671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/>
              <a:t>ทำใน</a:t>
            </a:r>
            <a:r>
              <a:rPr lang="th-TH" dirty="0"/>
              <a:t>ลิง ผสม</a:t>
            </a:r>
            <a:r>
              <a:rPr lang="en-US" dirty="0"/>
              <a:t>HCL </a:t>
            </a:r>
            <a:r>
              <a:rPr lang="th-TH" dirty="0"/>
              <a:t>ให้ได้</a:t>
            </a:r>
            <a:r>
              <a:rPr lang="en-US" dirty="0"/>
              <a:t>pH </a:t>
            </a:r>
            <a:r>
              <a:rPr lang="th-TH" dirty="0"/>
              <a:t>ที่ต้องการแล้วใส่ลงใน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th-TH" dirty="0"/>
              <a:t>ให้เกิดการสำลัก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63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 </a:t>
            </a:r>
            <a:r>
              <a:rPr lang="th-TH" dirty="0"/>
              <a:t>ต้องซักประวัติให้ดี ระหว่าง </a:t>
            </a:r>
            <a:r>
              <a:rPr lang="en-US" dirty="0"/>
              <a:t>last meal </a:t>
            </a:r>
            <a:r>
              <a:rPr lang="th-TH" dirty="0"/>
              <a:t>กับ </a:t>
            </a:r>
            <a:r>
              <a:rPr lang="en-US" dirty="0"/>
              <a:t>time of event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642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ระหว่างการตั้งครรภ์จนถึงช่วง</a:t>
            </a:r>
            <a:r>
              <a:rPr lang="en-US" dirty="0"/>
              <a:t>labor </a:t>
            </a:r>
            <a:r>
              <a:rPr lang="th-TH" dirty="0"/>
              <a:t>มี </a:t>
            </a:r>
            <a:r>
              <a:rPr lang="en-US" dirty="0"/>
              <a:t>barrier pressure </a:t>
            </a:r>
            <a:r>
              <a:rPr lang="th-TH" dirty="0"/>
              <a:t>น้อยลง</a:t>
            </a:r>
          </a:p>
          <a:p>
            <a:r>
              <a:rPr lang="en-US" dirty="0" err="1"/>
              <a:t>Gatric</a:t>
            </a:r>
            <a:r>
              <a:rPr lang="en-US" dirty="0"/>
              <a:t> emptying time </a:t>
            </a:r>
            <a:r>
              <a:rPr lang="th-TH" dirty="0"/>
              <a:t>ลดลงเฉพาะช่วง </a:t>
            </a:r>
            <a:r>
              <a:rPr lang="en-US" dirty="0"/>
              <a:t>labor</a:t>
            </a:r>
          </a:p>
          <a:p>
            <a:r>
              <a:rPr lang="en-US" dirty="0"/>
              <a:t>Gastric volume </a:t>
            </a:r>
            <a:r>
              <a:rPr lang="th-TH" dirty="0"/>
              <a:t>เพิ่มช่วง </a:t>
            </a:r>
            <a:r>
              <a:rPr lang="en-US" dirty="0"/>
              <a:t>labor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97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ปี 1997 </a:t>
            </a:r>
            <a:endParaRPr lang="en-US" dirty="0"/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 ratio&lt;0.7 following the use of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pancuronium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potential risk factors for the development of POPC.</a:t>
            </a:r>
          </a:p>
          <a:p>
            <a:r>
              <a:rPr lang="en-US" dirty="0"/>
              <a:t>Secondary outcome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abdominal surgery, age, long‐lasting surgery, and a 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02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outcome </a:t>
            </a:r>
            <a:r>
              <a:rPr lang="th-TH" dirty="0"/>
              <a:t>ของวานวิจัยก่อนหน้านี้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88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ตีพิมพ์ใน </a:t>
            </a:r>
            <a:r>
              <a:rPr lang="en-US" dirty="0"/>
              <a:t>major complication of airway management in the UK </a:t>
            </a:r>
          </a:p>
          <a:p>
            <a:r>
              <a:rPr lang="en-US" dirty="0"/>
              <a:t>-</a:t>
            </a:r>
            <a:r>
              <a:rPr lang="th-TH" dirty="0"/>
              <a:t>การสูดสำลักที่เกี่ยวกับการระงับความรู้สึกทั่วร่างกายมีประมาณ </a:t>
            </a:r>
            <a:r>
              <a:rPr lang="en-US" dirty="0"/>
              <a:t>1 </a:t>
            </a:r>
            <a:r>
              <a:rPr lang="th-TH" dirty="0"/>
              <a:t>ใน </a:t>
            </a:r>
            <a:r>
              <a:rPr lang="en-US" dirty="0"/>
              <a:t>350,000</a:t>
            </a:r>
          </a:p>
          <a:p>
            <a:r>
              <a:rPr lang="en-US" dirty="0"/>
              <a:t>-</a:t>
            </a:r>
            <a:r>
              <a:rPr lang="th-TH" dirty="0"/>
              <a:t>โดยประมาณ </a:t>
            </a:r>
            <a:r>
              <a:rPr lang="en-US" dirty="0"/>
              <a:t>50% </a:t>
            </a:r>
            <a:r>
              <a:rPr lang="th-TH" dirty="0"/>
              <a:t>ของผู้ป่วยที่เสียชีวิตจากภาวะแทรกซ้อนของทางเดินหายใจมีสาเหตุจากการสูดสำลักลงปอด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605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Nishino </a:t>
            </a:r>
            <a:r>
              <a:rPr lang="th-TH" dirty="0"/>
              <a:t>ศึกษาเปรียบเทียบการตอบสนองของ </a:t>
            </a:r>
            <a:r>
              <a:rPr lang="en-US" dirty="0"/>
              <a:t>reflex </a:t>
            </a:r>
            <a:r>
              <a:rPr lang="th-TH" dirty="0"/>
              <a:t>ที่ตำแหน่งต่างกันของทางเดินหายใจ</a:t>
            </a:r>
          </a:p>
          <a:p>
            <a:r>
              <a:rPr lang="th-TH" dirty="0"/>
              <a:t>	</a:t>
            </a:r>
            <a:r>
              <a:rPr lang="en-US" dirty="0"/>
              <a:t>trachea </a:t>
            </a:r>
            <a:r>
              <a:rPr lang="th-TH" dirty="0"/>
              <a:t>และ </a:t>
            </a:r>
            <a:r>
              <a:rPr lang="en-US" dirty="0"/>
              <a:t>larynx </a:t>
            </a:r>
            <a:r>
              <a:rPr lang="th-TH" dirty="0"/>
              <a:t>มีการตอบสนองที่คล้ายกัน คือเริ่มจาก </a:t>
            </a:r>
            <a:r>
              <a:rPr lang="en-US" dirty="0"/>
              <a:t>expiratory </a:t>
            </a:r>
            <a:r>
              <a:rPr lang="en-US" dirty="0" err="1"/>
              <a:t>effort,spasmodic</a:t>
            </a:r>
            <a:r>
              <a:rPr lang="en-US" dirty="0"/>
              <a:t> </a:t>
            </a:r>
            <a:r>
              <a:rPr lang="en-US" dirty="0" err="1"/>
              <a:t>panting,apnea</a:t>
            </a:r>
            <a:r>
              <a:rPr lang="en-US" dirty="0"/>
              <a:t> </a:t>
            </a:r>
            <a:r>
              <a:rPr lang="th-TH" dirty="0"/>
              <a:t>ตามด้วย </a:t>
            </a:r>
            <a:r>
              <a:rPr lang="en-US" dirty="0"/>
              <a:t>irregular breathing</a:t>
            </a:r>
          </a:p>
          <a:p>
            <a:r>
              <a:rPr lang="en-US" dirty="0"/>
              <a:t>	bronchus </a:t>
            </a:r>
            <a:r>
              <a:rPr lang="th-TH" dirty="0"/>
              <a:t>ตอบสนองคือลักษณะการหายใจเปลี่ยนเพียงเล็กน้อย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9117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Nishino </a:t>
            </a:r>
            <a:r>
              <a:rPr lang="th-TH" dirty="0"/>
              <a:t>ศึกษาเปรียบเทียบการตอบสนองของ </a:t>
            </a:r>
            <a:r>
              <a:rPr lang="en-US" dirty="0"/>
              <a:t>reflex </a:t>
            </a:r>
            <a:r>
              <a:rPr lang="th-TH" dirty="0"/>
              <a:t>ที่ตำแหน่งต่างกันของทางเดินหายใจ</a:t>
            </a:r>
          </a:p>
          <a:p>
            <a:r>
              <a:rPr lang="th-TH" dirty="0"/>
              <a:t>	</a:t>
            </a:r>
            <a:r>
              <a:rPr lang="en-US" dirty="0"/>
              <a:t>trachea </a:t>
            </a:r>
            <a:r>
              <a:rPr lang="th-TH" dirty="0"/>
              <a:t>และ </a:t>
            </a:r>
            <a:r>
              <a:rPr lang="en-US" dirty="0"/>
              <a:t>larynx </a:t>
            </a:r>
            <a:r>
              <a:rPr lang="th-TH" dirty="0"/>
              <a:t>มีการตอบสนองที่คล้ายกัน คือเริ่มจาก </a:t>
            </a:r>
            <a:r>
              <a:rPr lang="en-US" dirty="0"/>
              <a:t>expiratory </a:t>
            </a:r>
            <a:r>
              <a:rPr lang="en-US" dirty="0" err="1"/>
              <a:t>effort,spasmodic</a:t>
            </a:r>
            <a:r>
              <a:rPr lang="en-US" dirty="0"/>
              <a:t> </a:t>
            </a:r>
            <a:r>
              <a:rPr lang="en-US" dirty="0" err="1"/>
              <a:t>panting,apnea</a:t>
            </a:r>
            <a:r>
              <a:rPr lang="en-US" dirty="0"/>
              <a:t> </a:t>
            </a:r>
            <a:r>
              <a:rPr lang="th-TH" dirty="0"/>
              <a:t>ตามด้วย </a:t>
            </a:r>
            <a:r>
              <a:rPr lang="en-US" dirty="0"/>
              <a:t>irregular breathing</a:t>
            </a:r>
          </a:p>
          <a:p>
            <a:r>
              <a:rPr lang="en-US" dirty="0"/>
              <a:t>	bronchus </a:t>
            </a:r>
            <a:r>
              <a:rPr lang="th-TH" dirty="0"/>
              <a:t>ตอบสนองคือลักษณะการหายใจเปลี่ยนเพียงเล็กน้อย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211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Nishino </a:t>
            </a:r>
            <a:r>
              <a:rPr lang="th-TH" dirty="0"/>
              <a:t>ศึกษาเปรียบเทียบการตอบสนองของ </a:t>
            </a:r>
            <a:r>
              <a:rPr lang="en-US" dirty="0"/>
              <a:t>reflex </a:t>
            </a:r>
            <a:r>
              <a:rPr lang="th-TH" dirty="0"/>
              <a:t>ที่ตำแหน่งต่างกันของทางเดินหายใจ</a:t>
            </a:r>
          </a:p>
          <a:p>
            <a:r>
              <a:rPr lang="th-TH" dirty="0"/>
              <a:t>	</a:t>
            </a:r>
            <a:r>
              <a:rPr lang="en-US" dirty="0"/>
              <a:t>trachea </a:t>
            </a:r>
            <a:r>
              <a:rPr lang="th-TH" dirty="0"/>
              <a:t>และ </a:t>
            </a:r>
            <a:r>
              <a:rPr lang="en-US" dirty="0"/>
              <a:t>larynx </a:t>
            </a:r>
            <a:r>
              <a:rPr lang="th-TH" dirty="0"/>
              <a:t>มีการตอบสนองที่คล้ายกัน คือเริ่มจาก </a:t>
            </a:r>
            <a:r>
              <a:rPr lang="en-US" dirty="0"/>
              <a:t>expiratory </a:t>
            </a:r>
            <a:r>
              <a:rPr lang="en-US" dirty="0" err="1"/>
              <a:t>effort,spasmodic</a:t>
            </a:r>
            <a:r>
              <a:rPr lang="en-US" dirty="0"/>
              <a:t> </a:t>
            </a:r>
            <a:r>
              <a:rPr lang="en-US" dirty="0" err="1"/>
              <a:t>panting,apnea</a:t>
            </a:r>
            <a:r>
              <a:rPr lang="en-US" dirty="0"/>
              <a:t> </a:t>
            </a:r>
            <a:r>
              <a:rPr lang="th-TH" dirty="0"/>
              <a:t>ตามด้วย </a:t>
            </a:r>
            <a:r>
              <a:rPr lang="en-US" dirty="0"/>
              <a:t>irregular breathing</a:t>
            </a:r>
          </a:p>
          <a:p>
            <a:r>
              <a:rPr lang="en-US" dirty="0"/>
              <a:t>	bronchus </a:t>
            </a:r>
            <a:r>
              <a:rPr lang="th-TH" dirty="0"/>
              <a:t>ตอบสนองคือลักษณะการหายใจเปลี่ยนเพียงเล็กน้อย</a:t>
            </a:r>
          </a:p>
          <a:p>
            <a:r>
              <a:rPr lang="th-TH" dirty="0"/>
              <a:t>-อธิบายได้ว่าบริเวณของ </a:t>
            </a:r>
            <a:r>
              <a:rPr lang="en-US" dirty="0"/>
              <a:t>larynx </a:t>
            </a:r>
            <a:r>
              <a:rPr lang="th-TH" dirty="0"/>
              <a:t>และ </a:t>
            </a:r>
            <a:r>
              <a:rPr lang="en-US" dirty="0"/>
              <a:t>trachea </a:t>
            </a:r>
            <a:r>
              <a:rPr lang="th-TH" dirty="0"/>
              <a:t>เป็นบริเวณที่มีความสำคัญต่อการเกิด </a:t>
            </a:r>
            <a:r>
              <a:rPr lang="en-US" dirty="0"/>
              <a:t>reflex </a:t>
            </a:r>
            <a:r>
              <a:rPr lang="th-TH" dirty="0"/>
              <a:t>มากสุดเนื่องจากบริเวณ </a:t>
            </a:r>
            <a:r>
              <a:rPr lang="en-US" dirty="0"/>
              <a:t>larynx </a:t>
            </a:r>
            <a:r>
              <a:rPr lang="th-TH" dirty="0"/>
              <a:t>มี</a:t>
            </a:r>
            <a:r>
              <a:rPr lang="en-US" dirty="0"/>
              <a:t>receptor </a:t>
            </a:r>
            <a:r>
              <a:rPr lang="th-TH" dirty="0"/>
              <a:t>และ </a:t>
            </a:r>
            <a:r>
              <a:rPr lang="en-US" dirty="0"/>
              <a:t>afferent fiber </a:t>
            </a:r>
            <a:r>
              <a:rPr lang="th-TH" dirty="0"/>
              <a:t>ของ </a:t>
            </a:r>
            <a:r>
              <a:rPr lang="en-US" dirty="0"/>
              <a:t>superior laryngeal nerve </a:t>
            </a:r>
            <a:r>
              <a:rPr lang="th-TH" dirty="0"/>
              <a:t>มากที่สุด</a:t>
            </a:r>
          </a:p>
          <a:p>
            <a:r>
              <a:rPr lang="th-TH" dirty="0"/>
              <a:t>และ </a:t>
            </a:r>
            <a:r>
              <a:rPr lang="en-US" dirty="0"/>
              <a:t>receptor </a:t>
            </a:r>
            <a:r>
              <a:rPr lang="th-TH" dirty="0"/>
              <a:t>จะลดลงในทางเดินหายใจส่วนปลาย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640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ประโยชน์ ประเมินน้ำย่อยและลักษณะอาหารที่หลงเหลือในกระเพาะ</a:t>
            </a:r>
          </a:p>
          <a:p>
            <a:r>
              <a:rPr lang="th-TH" dirty="0"/>
              <a:t>ข้อดีในคนไข้บางกลุ่ม เช่น เบาหวาน ให้ประวัติได้ไม่ชัดเจน เช่น </a:t>
            </a:r>
            <a:r>
              <a:rPr lang="en-US" dirty="0"/>
              <a:t>dementia </a:t>
            </a:r>
            <a:r>
              <a:rPr lang="th-TH" dirty="0"/>
              <a:t>แก่ เด็ก</a:t>
            </a:r>
          </a:p>
          <a:p>
            <a:r>
              <a:rPr lang="en-US" dirty="0"/>
              <a:t>A semi-recumbent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35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err="1"/>
              <a:t>pancrease</a:t>
            </a:r>
            <a:endParaRPr lang="en-US" dirty="0"/>
          </a:p>
          <a:p>
            <a:r>
              <a:rPr lang="en-US" dirty="0"/>
              <a:t>A aorta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848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err="1"/>
              <a:t>pancrease</a:t>
            </a:r>
            <a:endParaRPr lang="en-US" dirty="0"/>
          </a:p>
          <a:p>
            <a:r>
              <a:rPr lang="en-US" dirty="0"/>
              <a:t>A aorta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689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/>
              <a:t>ทำใน</a:t>
            </a:r>
            <a:r>
              <a:rPr lang="th-TH" dirty="0"/>
              <a:t>ท่า </a:t>
            </a:r>
            <a:r>
              <a:rPr lang="en-US" dirty="0"/>
              <a:t>RLD </a:t>
            </a:r>
            <a:r>
              <a:rPr lang="th-TH" dirty="0"/>
              <a:t>ระหว่างมี </a:t>
            </a:r>
            <a:r>
              <a:rPr lang="en-US" dirty="0"/>
              <a:t>peristalsis </a:t>
            </a:r>
            <a:r>
              <a:rPr lang="th-TH" dirty="0"/>
              <a:t>วัดจาก </a:t>
            </a:r>
            <a:r>
              <a:rPr lang="en-US" dirty="0"/>
              <a:t>serosa</a:t>
            </a:r>
            <a:r>
              <a:rPr lang="th-TH" dirty="0"/>
              <a:t>ด้านหนึ่งไปอีกด้านหนึ่ง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461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/>
                <a:ea typeface="Arial"/>
              </a:rPr>
              <a:t>Suggested clinical algorithm for gastric ultrasound and aspiration risk assessment. CSA, cross-sectional area; GV: gastric volume; RLD, right lateral decubitus.
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339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Paracetamol </a:t>
            </a:r>
            <a:r>
              <a:rPr lang="th-TH" dirty="0"/>
              <a:t>เป็นยาที่สามารถวัดปริมาณในเลือดได้แม่นยำ เพราะฉะนั้นอัตราการดูดซึมของยาน่าจะมีความสัมพันธ์โดยตรงกับ </a:t>
            </a:r>
            <a:r>
              <a:rPr lang="en-US" dirty="0"/>
              <a:t>gastric emptying time</a:t>
            </a:r>
          </a:p>
          <a:p>
            <a:r>
              <a:rPr lang="th-TH" dirty="0"/>
              <a:t>กินพารา </a:t>
            </a:r>
            <a:r>
              <a:rPr lang="en-US" dirty="0"/>
              <a:t>1 g </a:t>
            </a:r>
            <a:r>
              <a:rPr lang="th-TH" dirty="0"/>
              <a:t>แล้วประเมิน </a:t>
            </a:r>
            <a:r>
              <a:rPr lang="en-US" dirty="0"/>
              <a:t>area under curve</a:t>
            </a:r>
          </a:p>
          <a:p>
            <a:endParaRPr lang="en-US" dirty="0"/>
          </a:p>
          <a:p>
            <a:r>
              <a:rPr lang="th-TH" dirty="0"/>
              <a:t>มีหลากหลายวิธี </a:t>
            </a:r>
            <a:r>
              <a:rPr lang="en-US" dirty="0"/>
              <a:t>electrical </a:t>
            </a:r>
            <a:r>
              <a:rPr lang="en-US" dirty="0" err="1"/>
              <a:t>ompedance</a:t>
            </a:r>
            <a:r>
              <a:rPr lang="en-US" dirty="0"/>
              <a:t> </a:t>
            </a:r>
            <a:r>
              <a:rPr lang="en-US" dirty="0" err="1"/>
              <a:t>tomography,radiolabel</a:t>
            </a:r>
            <a:r>
              <a:rPr lang="en-US" dirty="0"/>
              <a:t> </a:t>
            </a:r>
            <a:r>
              <a:rPr lang="en-US" dirty="0" err="1"/>
              <a:t>diet,aspiration</a:t>
            </a:r>
            <a:r>
              <a:rPr lang="en-US" dirty="0"/>
              <a:t> of gastric </a:t>
            </a:r>
            <a:r>
              <a:rPr lang="en-US" dirty="0" err="1"/>
              <a:t>content,gastroscope,polyethylene</a:t>
            </a:r>
            <a:r>
              <a:rPr lang="en-US" dirty="0"/>
              <a:t> glycol </a:t>
            </a:r>
            <a:r>
              <a:rPr lang="en-US" dirty="0" err="1"/>
              <a:t>dilution,blind</a:t>
            </a:r>
            <a:r>
              <a:rPr lang="en-US" dirty="0"/>
              <a:t> aspiration of gastric content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5771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ทำการศึกษาในผู้ป่วยที่มี </a:t>
            </a:r>
            <a:r>
              <a:rPr lang="en-US" dirty="0"/>
              <a:t>gastric content </a:t>
            </a:r>
            <a:r>
              <a:rPr lang="th-TH" dirty="0"/>
              <a:t>มากกว่า </a:t>
            </a:r>
            <a:r>
              <a:rPr lang="en-US" dirty="0"/>
              <a:t>120 ml </a:t>
            </a:r>
            <a:r>
              <a:rPr lang="th-TH" dirty="0"/>
              <a:t>พบว่า </a:t>
            </a:r>
            <a:r>
              <a:rPr lang="en-US" dirty="0"/>
              <a:t>43% </a:t>
            </a:r>
            <a:r>
              <a:rPr lang="th-TH" dirty="0"/>
              <a:t>ยังมี </a:t>
            </a:r>
            <a:r>
              <a:rPr lang="en-US" dirty="0"/>
              <a:t>normal PAT</a:t>
            </a:r>
          </a:p>
          <a:p>
            <a:r>
              <a:rPr lang="th-TH" dirty="0"/>
              <a:t>สรุปออกมาว่า </a:t>
            </a:r>
            <a:r>
              <a:rPr lang="en-US" dirty="0"/>
              <a:t>gastric content </a:t>
            </a:r>
            <a:r>
              <a:rPr lang="th-TH" dirty="0"/>
              <a:t>เหลือค้างปริมาณมากแต่มี </a:t>
            </a:r>
            <a:r>
              <a:rPr lang="en-US" dirty="0" err="1"/>
              <a:t>mor,al</a:t>
            </a:r>
            <a:r>
              <a:rPr lang="en-US" dirty="0"/>
              <a:t> PAT </a:t>
            </a:r>
            <a:r>
              <a:rPr lang="th-TH" dirty="0"/>
              <a:t>สามารถให้อาหารทาง</a:t>
            </a:r>
            <a:r>
              <a:rPr lang="en-US" dirty="0"/>
              <a:t>NG </a:t>
            </a:r>
            <a:r>
              <a:rPr lang="th-TH" dirty="0"/>
              <a:t>ต่อได้เพราะไม่มี </a:t>
            </a:r>
            <a:r>
              <a:rPr lang="en-US" dirty="0"/>
              <a:t>delayed gastric emptying time</a:t>
            </a:r>
          </a:p>
          <a:p>
            <a:r>
              <a:rPr lang="th-TH" dirty="0"/>
              <a:t>-ในขณะกลุ่ม </a:t>
            </a:r>
            <a:r>
              <a:rPr lang="en-US" dirty="0"/>
              <a:t>abnormal PAT </a:t>
            </a:r>
            <a:r>
              <a:rPr lang="th-TH" dirty="0"/>
              <a:t>ควรให้ยากลุ่ม </a:t>
            </a:r>
            <a:r>
              <a:rPr lang="en-US" dirty="0"/>
              <a:t>prokinetic </a:t>
            </a:r>
            <a:r>
              <a:rPr lang="th-TH" dirty="0"/>
              <a:t>เพื่อเพิ่มประสิทธิภาพการบีบไล่อาหาร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5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Aspiration of</a:t>
            </a:r>
            <a:r>
              <a:rPr lang="th-TH" dirty="0"/>
              <a:t> </a:t>
            </a:r>
            <a:r>
              <a:rPr lang="en-US" dirty="0"/>
              <a:t>gastric content </a:t>
            </a:r>
            <a:r>
              <a:rPr lang="th-TH" dirty="0"/>
              <a:t>เป็น </a:t>
            </a:r>
            <a:r>
              <a:rPr lang="en-US" dirty="0"/>
              <a:t>complication </a:t>
            </a:r>
            <a:r>
              <a:rPr lang="th-TH" dirty="0"/>
              <a:t>ที่เกิดขึ้นมากที่สุดเทียบเท่ากับ </a:t>
            </a:r>
            <a:r>
              <a:rPr lang="en-US" dirty="0"/>
              <a:t>fail intubation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985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</a:t>
            </a:r>
            <a:r>
              <a:rPr lang="th-TH" dirty="0"/>
              <a:t>ต่ำ </a:t>
            </a:r>
            <a:r>
              <a:rPr lang="en-US" dirty="0"/>
              <a:t>mortality rate </a:t>
            </a:r>
            <a:r>
              <a:rPr lang="th-TH" dirty="0"/>
              <a:t>สูง</a:t>
            </a:r>
          </a:p>
          <a:p>
            <a:r>
              <a:rPr lang="en-US" dirty="0"/>
              <a:t>Volume </a:t>
            </a:r>
            <a:r>
              <a:rPr lang="th-TH" dirty="0"/>
              <a:t>มาก มีผลต่อ </a:t>
            </a:r>
            <a:r>
              <a:rPr lang="en-US" dirty="0"/>
              <a:t>severity </a:t>
            </a:r>
            <a:r>
              <a:rPr lang="th-TH" dirty="0"/>
              <a:t>และ </a:t>
            </a:r>
            <a:r>
              <a:rPr lang="en-US" dirty="0"/>
              <a:t>mortality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908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/>
              <a:t>จริงๆ</a:t>
            </a:r>
            <a:r>
              <a:rPr lang="th-TH" dirty="0"/>
              <a:t>แล้ว ไม่มี</a:t>
            </a:r>
            <a:r>
              <a:rPr lang="en-US" dirty="0"/>
              <a:t>literature </a:t>
            </a:r>
            <a:r>
              <a:rPr lang="th-TH" dirty="0"/>
              <a:t>ที่มากพอ ในการใช้ยาเหล่านี้ในการลด </a:t>
            </a:r>
            <a:r>
              <a:rPr lang="en-US" dirty="0"/>
              <a:t>perioperative incidence of reflux </a:t>
            </a:r>
            <a:endParaRPr lang="th-TH" dirty="0"/>
          </a:p>
          <a:p>
            <a:r>
              <a:rPr lang="en-US" dirty="0"/>
              <a:t>ASA </a:t>
            </a:r>
            <a:r>
              <a:rPr lang="th-TH" dirty="0"/>
              <a:t>ให้เลือกใช้ได้แต่ไม่เป็น </a:t>
            </a:r>
            <a:r>
              <a:rPr lang="en-US" dirty="0"/>
              <a:t>routine use</a:t>
            </a:r>
          </a:p>
          <a:p>
            <a:r>
              <a:rPr lang="th-TH" dirty="0"/>
              <a:t>หลังจากนี้จะรีวิวถึงยาที่สำคัญและใช้บ่อยที่อยู่ในตารางนี้และในชีวิตปรำจำวัน ในทาง </a:t>
            </a:r>
            <a:r>
              <a:rPr lang="en-US" dirty="0"/>
              <a:t>practical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236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Cimetidine cross placenta </a:t>
            </a:r>
            <a:r>
              <a:rPr lang="th-TH" dirty="0"/>
              <a:t>แต่</a:t>
            </a:r>
            <a:r>
              <a:rPr lang="en-US" dirty="0"/>
              <a:t>effect</a:t>
            </a:r>
            <a:r>
              <a:rPr lang="th-TH" dirty="0"/>
              <a:t>ต่อ</a:t>
            </a:r>
            <a:r>
              <a:rPr lang="en-US" dirty="0"/>
              <a:t>fetus</a:t>
            </a:r>
            <a:r>
              <a:rPr lang="th-TH" dirty="0"/>
              <a:t>ยังไม่</a:t>
            </a:r>
            <a:r>
              <a:rPr lang="en-US" dirty="0"/>
              <a:t>prove </a:t>
            </a:r>
            <a:r>
              <a:rPr lang="th-TH" dirty="0"/>
              <a:t>มีรายงานเรื่อง</a:t>
            </a:r>
            <a:r>
              <a:rPr lang="en-US" dirty="0"/>
              <a:t>cardiac </a:t>
            </a:r>
            <a:r>
              <a:rPr lang="en-US" dirty="0" err="1"/>
              <a:t>arryhmia,arrest,hypotension</a:t>
            </a:r>
            <a:r>
              <a:rPr lang="th-TH" dirty="0"/>
              <a:t>เวลาฉัดเร็วๆ</a:t>
            </a:r>
          </a:p>
          <a:p>
            <a:r>
              <a:rPr lang="en-US" dirty="0"/>
              <a:t>Ranitidine more </a:t>
            </a:r>
            <a:r>
              <a:rPr lang="en-US" dirty="0" err="1"/>
              <a:t>potent,specific</a:t>
            </a:r>
            <a:r>
              <a:rPr lang="en-US" dirty="0"/>
              <a:t> </a:t>
            </a:r>
            <a:r>
              <a:rPr lang="th-TH" dirty="0"/>
              <a:t>และออกฤทธิ์นานกว่า ทำให้เป็นที่นิยมใช้มากกว่าในปัจจุบัน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464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เป็นการศึกษาเปรียบเทียบประสิทธิภาพ ระหว่าง </a:t>
            </a:r>
            <a:r>
              <a:rPr lang="en-US" dirty="0"/>
              <a:t>triple prophylaxis </a:t>
            </a:r>
            <a:r>
              <a:rPr lang="th-TH" dirty="0"/>
              <a:t>และ </a:t>
            </a:r>
            <a:r>
              <a:rPr lang="en-US" dirty="0" err="1"/>
              <a:t>ranithdine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982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ทั้ง </a:t>
            </a:r>
            <a:r>
              <a:rPr lang="en-US" dirty="0"/>
              <a:t>4 </a:t>
            </a:r>
            <a:r>
              <a:rPr lang="th-TH" dirty="0"/>
              <a:t>กลุ่ม </a:t>
            </a:r>
            <a:r>
              <a:rPr lang="en-US" dirty="0"/>
              <a:t>pH </a:t>
            </a:r>
            <a:r>
              <a:rPr lang="th-TH" dirty="0"/>
              <a:t>ไม่แตกต่างกัน ในขณะที่</a:t>
            </a:r>
            <a:r>
              <a:rPr lang="en-US" dirty="0" err="1"/>
              <a:t>volumn</a:t>
            </a:r>
            <a:r>
              <a:rPr lang="en-US" dirty="0"/>
              <a:t> </a:t>
            </a:r>
            <a:r>
              <a:rPr lang="th-TH" dirty="0"/>
              <a:t>จะมากกว่าเล็กน้อยในกลุ่มที่ได้ </a:t>
            </a:r>
            <a:r>
              <a:rPr lang="en-US" dirty="0"/>
              <a:t>sodium citrate</a:t>
            </a:r>
          </a:p>
          <a:p>
            <a:r>
              <a:rPr lang="th-TH" dirty="0"/>
              <a:t>สรุปว่า </a:t>
            </a:r>
            <a:r>
              <a:rPr lang="en-US" dirty="0"/>
              <a:t>triple therapy </a:t>
            </a:r>
            <a:r>
              <a:rPr lang="th-TH" dirty="0"/>
              <a:t>ไม่ได้เหนือกกว่าการให้ </a:t>
            </a:r>
            <a:r>
              <a:rPr lang="en-US" dirty="0"/>
              <a:t>ranitidine </a:t>
            </a:r>
            <a:r>
              <a:rPr lang="th-TH" dirty="0"/>
              <a:t>อย่างเดียว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338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/>
              <a:t>ทำใน</a:t>
            </a:r>
            <a:r>
              <a:rPr lang="th-TH" dirty="0"/>
              <a:t> </a:t>
            </a:r>
            <a:r>
              <a:rPr lang="en-US" dirty="0"/>
              <a:t>lap gynecologic surgery </a:t>
            </a:r>
          </a:p>
          <a:p>
            <a:r>
              <a:rPr lang="en-US" dirty="0"/>
              <a:t>Control </a:t>
            </a:r>
            <a:r>
              <a:rPr lang="th-TH" dirty="0"/>
              <a:t>เป็น </a:t>
            </a:r>
            <a:r>
              <a:rPr lang="en-US" dirty="0" err="1"/>
              <a:t>nss</a:t>
            </a:r>
            <a:endParaRPr lang="en-US" dirty="0"/>
          </a:p>
          <a:p>
            <a:r>
              <a:rPr lang="th-TH" dirty="0"/>
              <a:t>การให้ </a:t>
            </a:r>
            <a:r>
              <a:rPr lang="en-US" dirty="0"/>
              <a:t>50  mg IV </a:t>
            </a:r>
            <a:r>
              <a:rPr lang="th-TH" dirty="0"/>
              <a:t>และ </a:t>
            </a:r>
            <a:r>
              <a:rPr lang="en-US" dirty="0"/>
              <a:t>metoclopramide 10 mg IV </a:t>
            </a:r>
            <a:r>
              <a:rPr lang="th-TH" dirty="0"/>
              <a:t> </a:t>
            </a:r>
            <a:r>
              <a:rPr lang="en-US" dirty="0"/>
              <a:t>15 </a:t>
            </a:r>
            <a:r>
              <a:rPr lang="th-TH" dirty="0"/>
              <a:t>นาทีก่อนผ่าตัด เป็นวิธีที่ง่ายและมีประโยชน์ในการช่วยเพิ่ม </a:t>
            </a:r>
            <a:r>
              <a:rPr lang="en-US" dirty="0"/>
              <a:t>gastric pH </a:t>
            </a:r>
            <a:r>
              <a:rPr lang="th-TH" dirty="0"/>
              <a:t>และ ลด </a:t>
            </a:r>
            <a:r>
              <a:rPr lang="en-US" dirty="0"/>
              <a:t>gastric </a:t>
            </a:r>
            <a:r>
              <a:rPr lang="en-US" dirty="0" err="1"/>
              <a:t>volumn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9703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Prevacid</a:t>
            </a:r>
            <a:r>
              <a:rPr lang="en-US" dirty="0"/>
              <a:t>=lansoprazole</a:t>
            </a:r>
          </a:p>
          <a:p>
            <a:r>
              <a:rPr lang="en-US" dirty="0"/>
              <a:t>Omeprazole 40 </a:t>
            </a:r>
            <a:r>
              <a:rPr lang="th-TH" dirty="0"/>
              <a:t>คืน+เช้า ดีกว่า </a:t>
            </a:r>
            <a:r>
              <a:rPr lang="en-US" dirty="0"/>
              <a:t>omeprazole 80 </a:t>
            </a:r>
            <a:r>
              <a:rPr lang="th-TH" dirty="0"/>
              <a:t>เช้า</a:t>
            </a:r>
          </a:p>
          <a:p>
            <a:r>
              <a:rPr lang="th-TH" dirty="0"/>
              <a:t>ถ้าต้องให้ </a:t>
            </a:r>
            <a:r>
              <a:rPr lang="en-US" dirty="0"/>
              <a:t>1 dose </a:t>
            </a:r>
            <a:r>
              <a:rPr lang="th-TH" dirty="0"/>
              <a:t>ให้กลางคืน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4801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แกน </a:t>
            </a:r>
            <a:r>
              <a:rPr lang="en-US" dirty="0"/>
              <a:t>x </a:t>
            </a:r>
            <a:r>
              <a:rPr lang="th-TH" dirty="0"/>
              <a:t>เป็นเวลาในหน่วยชม</a:t>
            </a:r>
            <a:r>
              <a:rPr lang="en-US" dirty="0"/>
              <a:t>.</a:t>
            </a:r>
            <a:r>
              <a:rPr lang="th-TH" dirty="0"/>
              <a:t>หลังให้ </a:t>
            </a:r>
            <a:r>
              <a:rPr lang="en-US" dirty="0"/>
              <a:t>IV </a:t>
            </a:r>
            <a:r>
              <a:rPr lang="en-US" dirty="0" err="1"/>
              <a:t>pantroprazole</a:t>
            </a:r>
            <a:r>
              <a:rPr lang="en-US" dirty="0"/>
              <a:t> </a:t>
            </a:r>
            <a:r>
              <a:rPr lang="th-TH" dirty="0"/>
              <a:t>แกน </a:t>
            </a:r>
            <a:r>
              <a:rPr lang="en-US" dirty="0"/>
              <a:t>Y </a:t>
            </a:r>
            <a:r>
              <a:rPr lang="th-TH" dirty="0"/>
              <a:t>เป็น </a:t>
            </a:r>
            <a:r>
              <a:rPr lang="en-US" dirty="0"/>
              <a:t>gastric volume </a:t>
            </a:r>
            <a:r>
              <a:rPr lang="th-TH" dirty="0"/>
              <a:t>และ </a:t>
            </a:r>
            <a:r>
              <a:rPr lang="en-US" dirty="0"/>
              <a:t>gastric acid output </a:t>
            </a:r>
          </a:p>
          <a:p>
            <a:r>
              <a:rPr lang="th-TH" dirty="0"/>
              <a:t>พบว่า </a:t>
            </a:r>
            <a:r>
              <a:rPr lang="en-US" dirty="0"/>
              <a:t>…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782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ไม่ได้แนะนำให้ใส่ในผู้ป่วยทุกรายยกเว้นผู้ป่วยลำไส้อุดตันที่จะใส่มา</a:t>
            </a:r>
            <a:r>
              <a:rPr lang="th-TH" dirty="0" err="1"/>
              <a:t>อย</a:t>
            </a:r>
            <a:r>
              <a:rPr lang="th-TH" dirty="0"/>
              <a:t>ุแล้วเพื่อลดปริมาตรกระเพาะอาหาร</a:t>
            </a:r>
          </a:p>
          <a:p>
            <a:r>
              <a:rPr lang="en-US" dirty="0"/>
              <a:t>-controversial </a:t>
            </a:r>
            <a:r>
              <a:rPr lang="th-TH" dirty="0"/>
              <a:t>ว่าจะต้องถอดมั้ยระหว่างทำ</a:t>
            </a:r>
            <a:r>
              <a:rPr lang="en-US" dirty="0"/>
              <a:t>RSI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52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Balloon </a:t>
            </a:r>
            <a:r>
              <a:rPr lang="th-TH" dirty="0"/>
              <a:t>อุดบริเวณ </a:t>
            </a:r>
            <a:r>
              <a:rPr lang="en-US" dirty="0"/>
              <a:t>cardia </a:t>
            </a:r>
            <a:r>
              <a:rPr lang="th-TH" dirty="0" err="1"/>
              <a:t>ทำใน</a:t>
            </a:r>
            <a:r>
              <a:rPr lang="th-TH" dirty="0"/>
              <a:t>หมูทดลองพบว่าลดอัตราการเกิด </a:t>
            </a:r>
            <a:r>
              <a:rPr lang="en-US" dirty="0"/>
              <a:t>pulmonary aspiration </a:t>
            </a:r>
            <a:r>
              <a:rPr lang="th-TH" dirty="0"/>
              <a:t>ได้จริง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530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ตีพิมพ์ใน </a:t>
            </a:r>
            <a:r>
              <a:rPr lang="en-US" dirty="0" err="1"/>
              <a:t>PAAd</a:t>
            </a:r>
            <a:r>
              <a:rPr lang="en-US" dirty="0"/>
              <a:t> Thai study </a:t>
            </a:r>
            <a:r>
              <a:rPr lang="th-TH" dirty="0"/>
              <a:t>พบว่า </a:t>
            </a:r>
            <a:r>
              <a:rPr lang="en-US" dirty="0"/>
              <a:t>pulmonary aspiration 1.36%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5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ไม่มียาตัวใดที่จะเหมาะสมในผู้ป่วยทุกราย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778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ข้อเสียคือ </a:t>
            </a:r>
            <a:r>
              <a:rPr lang="en-US" dirty="0"/>
              <a:t>operator dependent </a:t>
            </a:r>
            <a:r>
              <a:rPr lang="th-TH" dirty="0"/>
              <a:t>ขึ้นกับความชำนาญ</a:t>
            </a:r>
          </a:p>
          <a:p>
            <a:r>
              <a:rPr lang="en-US" dirty="0"/>
              <a:t>Limitation </a:t>
            </a:r>
            <a:r>
              <a:rPr lang="th-TH" dirty="0"/>
              <a:t>ในกรณี ที่มี</a:t>
            </a:r>
            <a:r>
              <a:rPr lang="en-US" dirty="0" err="1"/>
              <a:t>bleeding,secretion</a:t>
            </a:r>
            <a:r>
              <a:rPr lang="en-US" dirty="0"/>
              <a:t> </a:t>
            </a:r>
            <a:r>
              <a:rPr lang="th-TH" dirty="0"/>
              <a:t>ใน </a:t>
            </a:r>
            <a:r>
              <a:rPr lang="en-US" dirty="0"/>
              <a:t>airway </a:t>
            </a:r>
            <a:r>
              <a:rPr lang="th-TH" dirty="0"/>
              <a:t>ทำให้เวลาส่องเข้าไปแล้วไม่เห็น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091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Antisialogogues</a:t>
            </a:r>
            <a:r>
              <a:rPr lang="en-US" dirty="0"/>
              <a:t> </a:t>
            </a:r>
            <a:r>
              <a:rPr lang="th-TH" dirty="0"/>
              <a:t>ให้ยากลุ่ม </a:t>
            </a:r>
            <a:r>
              <a:rPr lang="en-US" dirty="0"/>
              <a:t>anticholinergic </a:t>
            </a:r>
            <a:r>
              <a:rPr lang="th-TH" dirty="0"/>
              <a:t>เพื่อลด </a:t>
            </a:r>
            <a:r>
              <a:rPr lang="en-US" dirty="0"/>
              <a:t>secretion </a:t>
            </a:r>
            <a:r>
              <a:rPr lang="th-TH" dirty="0"/>
              <a:t>ทำให้ยาชาจับ </a:t>
            </a:r>
            <a:r>
              <a:rPr lang="en-US" dirty="0"/>
              <a:t>mucosa </a:t>
            </a:r>
            <a:r>
              <a:rPr lang="th-TH" dirty="0"/>
              <a:t>ดีขึ้น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695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Nebulized 4% lidocaine + transtracheal injection</a:t>
            </a:r>
          </a:p>
          <a:p>
            <a:r>
              <a:rPr lang="en-US" dirty="0"/>
              <a:t>Bilat glossopharyngeal nerve block + superior laryngeal nerve block + transtracheal injection</a:t>
            </a:r>
          </a:p>
          <a:p>
            <a:r>
              <a:rPr lang="th-TH" dirty="0"/>
              <a:t>ผลไม่แตกต่างกัน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614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Glyco,nasal</a:t>
            </a:r>
            <a:r>
              <a:rPr lang="en-US" dirty="0"/>
              <a:t> </a:t>
            </a:r>
            <a:r>
              <a:rPr lang="en-US" dirty="0" err="1"/>
              <a:t>oxygen,topical</a:t>
            </a:r>
            <a:r>
              <a:rPr lang="en-US" dirty="0"/>
              <a:t> lidocaine </a:t>
            </a:r>
            <a:r>
              <a:rPr lang="en-US" dirty="0" err="1"/>
              <a:t>orally,transtracheal</a:t>
            </a:r>
            <a:r>
              <a:rPr lang="en-US" dirty="0"/>
              <a:t> injection lidocaine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2163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outcome </a:t>
            </a:r>
            <a:r>
              <a:rPr lang="th-TH" dirty="0"/>
              <a:t>ต้องการเปรียบเทียบ</a:t>
            </a:r>
            <a:r>
              <a:rPr lang="en-US" dirty="0"/>
              <a:t> time to tracheal intubation </a:t>
            </a:r>
            <a:r>
              <a:rPr lang="th-TH" dirty="0"/>
              <a:t>และ </a:t>
            </a:r>
            <a:r>
              <a:rPr lang="en-US" dirty="0"/>
              <a:t>patient discomfort</a:t>
            </a:r>
          </a:p>
          <a:p>
            <a:r>
              <a:rPr lang="en-US" dirty="0"/>
              <a:t>Hypothesis </a:t>
            </a:r>
            <a:r>
              <a:rPr lang="th-TH" dirty="0"/>
              <a:t>คือ </a:t>
            </a:r>
            <a:r>
              <a:rPr lang="en-US" dirty="0"/>
              <a:t>video </a:t>
            </a:r>
            <a:r>
              <a:rPr lang="en-US" dirty="0" err="1"/>
              <a:t>laryngo</a:t>
            </a:r>
            <a:r>
              <a:rPr lang="en-US" dirty="0"/>
              <a:t> </a:t>
            </a:r>
            <a:r>
              <a:rPr lang="th-TH" dirty="0"/>
              <a:t>จะใส่ได้เร็วกว่า</a:t>
            </a:r>
          </a:p>
          <a:p>
            <a:r>
              <a:rPr lang="th-TH" dirty="0"/>
              <a:t>ผลปรากฎว่าไม่</a:t>
            </a:r>
            <a:r>
              <a:rPr lang="en-US" dirty="0"/>
              <a:t>significant </a:t>
            </a:r>
            <a:r>
              <a:rPr lang="th-TH" dirty="0"/>
              <a:t>ในทางสถิติ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49303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Conscious sedation </a:t>
            </a:r>
            <a:r>
              <a:rPr lang="th-TH" dirty="0"/>
              <a:t>เท่านั้น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078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มีการศึกษาหลายงานวิจัยเพื่อเปรียบเทียบประสิทธิผลของยา </a:t>
            </a:r>
            <a:r>
              <a:rPr lang="en-US" dirty="0"/>
              <a:t>muscle relaxant </a:t>
            </a:r>
            <a:r>
              <a:rPr lang="th-TH" dirty="0"/>
              <a:t>ที่ดีและเหมาะสมที่สุดใน</a:t>
            </a:r>
            <a:r>
              <a:rPr lang="th-TH" dirty="0" err="1"/>
              <a:t>การทำ</a:t>
            </a:r>
            <a:r>
              <a:rPr lang="th-TH" dirty="0"/>
              <a:t> </a:t>
            </a:r>
            <a:r>
              <a:rPr lang="en-US" dirty="0"/>
              <a:t>RSI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824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Incident of severity of oxygen </a:t>
            </a:r>
            <a:r>
              <a:rPr lang="en-US" dirty="0" err="1"/>
              <a:t>desat</a:t>
            </a:r>
            <a:r>
              <a:rPr lang="en-US" dirty="0"/>
              <a:t>, quality of intubation condition, incidence of fail intubation </a:t>
            </a:r>
            <a:r>
              <a:rPr lang="th-TH" dirty="0"/>
              <a:t>ไม่ต่าง</a:t>
            </a:r>
          </a:p>
          <a:p>
            <a:r>
              <a:rPr lang="th-TH" dirty="0"/>
              <a:t>ต่างแค่ เวลาในการใส่ </a:t>
            </a:r>
            <a:r>
              <a:rPr lang="en-US" dirty="0"/>
              <a:t>succinyl</a:t>
            </a:r>
            <a:r>
              <a:rPr lang="th-TH" dirty="0"/>
              <a:t>เร็วกว่าประมาณ </a:t>
            </a:r>
            <a:r>
              <a:rPr lang="en-US" dirty="0"/>
              <a:t>15</a:t>
            </a:r>
            <a:r>
              <a:rPr lang="th-TH" dirty="0"/>
              <a:t>วิ อย่าง</a:t>
            </a:r>
            <a:r>
              <a:rPr lang="en-US" dirty="0"/>
              <a:t>significant p value &lt;0.001 (sux1 ,rocuronium0.6)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759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Rocuronium 0.9 mg </a:t>
            </a:r>
            <a:r>
              <a:rPr lang="th-TH" dirty="0"/>
              <a:t>และ </a:t>
            </a:r>
            <a:r>
              <a:rPr lang="en-US" dirty="0"/>
              <a:t>1.2 mg </a:t>
            </a:r>
            <a:r>
              <a:rPr lang="th-TH" dirty="0"/>
              <a:t>เปรียบเทียบ </a:t>
            </a:r>
            <a:r>
              <a:rPr lang="en-US" dirty="0"/>
              <a:t>onset time </a:t>
            </a:r>
            <a:r>
              <a:rPr lang="th-TH" dirty="0"/>
              <a:t>พบว่าไม่ได้แตกต่างอย่างมีนัยยะสำคัญทางสถิติ</a:t>
            </a:r>
          </a:p>
          <a:p>
            <a:r>
              <a:rPr lang="th-TH" dirty="0"/>
              <a:t>โดย </a:t>
            </a:r>
            <a:r>
              <a:rPr lang="en-US" dirty="0"/>
              <a:t>onset </a:t>
            </a:r>
            <a:r>
              <a:rPr lang="th-TH" dirty="0"/>
              <a:t>เป็นลักษณะ </a:t>
            </a:r>
            <a:r>
              <a:rPr lang="en-US" dirty="0"/>
              <a:t>dose dependent, dose </a:t>
            </a:r>
            <a:r>
              <a:rPr lang="th-TH" dirty="0"/>
              <a:t>สูงกว่าใส่ได้เร็วกว่า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17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th-TH" dirty="0"/>
              <a:t>อย่างนี้จะช่วยป้องกันไม่ให้ </a:t>
            </a:r>
            <a:r>
              <a:rPr lang="en-US" dirty="0"/>
              <a:t>content </a:t>
            </a:r>
            <a:r>
              <a:rPr lang="th-TH" dirty="0"/>
              <a:t>จาก </a:t>
            </a:r>
            <a:r>
              <a:rPr lang="en-US" dirty="0"/>
              <a:t>stomach </a:t>
            </a:r>
            <a:r>
              <a:rPr lang="th-TH" dirty="0"/>
              <a:t>ท้นขึ้นไปได้</a:t>
            </a:r>
          </a:p>
          <a:p>
            <a:r>
              <a:rPr lang="th-TH" dirty="0"/>
              <a:t>ต่อไปจะพูดถึงกลไกและปัจจัยที่มีผลต่อแต่ละส่วน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640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กด </a:t>
            </a:r>
            <a:r>
              <a:rPr lang="en-US" dirty="0"/>
              <a:t>upper esophagus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7083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ฝ่ายสนับสนุนส่าดีบอกว่าเกิดจาก </a:t>
            </a:r>
            <a:r>
              <a:rPr lang="en-US" dirty="0"/>
              <a:t>incorrect application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1343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มี</a:t>
            </a:r>
            <a:r>
              <a:rPr lang="en-US" dirty="0"/>
              <a:t>paper </a:t>
            </a:r>
            <a:r>
              <a:rPr lang="th-TH" dirty="0"/>
              <a:t>ที่บอกถึง</a:t>
            </a:r>
            <a:r>
              <a:rPr lang="en-US" dirty="0"/>
              <a:t>complication </a:t>
            </a:r>
            <a:r>
              <a:rPr lang="th-TH" dirty="0"/>
              <a:t>ของ </a:t>
            </a:r>
            <a:r>
              <a:rPr lang="en-US" dirty="0"/>
              <a:t>cricoid pressure </a:t>
            </a:r>
            <a:r>
              <a:rPr lang="th-TH" dirty="0"/>
              <a:t>ที่ไม่ได้เกิดขึ้นบ่อยมากนัก</a:t>
            </a:r>
          </a:p>
          <a:p>
            <a:r>
              <a:rPr lang="th-TH" dirty="0"/>
              <a:t>เช่น </a:t>
            </a:r>
            <a:r>
              <a:rPr lang="en-US" dirty="0"/>
              <a:t>cricoid deformity or rupture, c spine injury, poor </a:t>
            </a:r>
            <a:r>
              <a:rPr lang="en-US" dirty="0" err="1"/>
              <a:t>laryngoscopic</a:t>
            </a:r>
            <a:r>
              <a:rPr lang="en-US" dirty="0"/>
              <a:t> view, esophageal rupture </a:t>
            </a:r>
            <a:r>
              <a:rPr lang="th-TH" dirty="0"/>
              <a:t>จาก </a:t>
            </a:r>
            <a:r>
              <a:rPr lang="en-US" dirty="0"/>
              <a:t>forceful vomiting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7591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มีการอธิบายถึงหลายเหตุผลว่าทำไม </a:t>
            </a:r>
            <a:r>
              <a:rPr lang="en-US" dirty="0"/>
              <a:t>LMA </a:t>
            </a:r>
            <a:r>
              <a:rPr lang="th-TH" dirty="0"/>
              <a:t>ไม่เหมาะกับ </a:t>
            </a:r>
            <a:r>
              <a:rPr lang="en-US" dirty="0"/>
              <a:t>patient with full stomach</a:t>
            </a:r>
          </a:p>
          <a:p>
            <a:r>
              <a:rPr lang="en-US" dirty="0"/>
              <a:t>-</a:t>
            </a:r>
            <a:r>
              <a:rPr lang="th-TH" dirty="0"/>
              <a:t>มีการศึกษาเปรียบเทียบอัตราการไหลย้อนของน้ำย่อยที่ </a:t>
            </a:r>
            <a:r>
              <a:rPr lang="en-US" dirty="0"/>
              <a:t>mid </a:t>
            </a:r>
            <a:r>
              <a:rPr lang="en-US" dirty="0" err="1"/>
              <a:t>esophagud</a:t>
            </a:r>
            <a:r>
              <a:rPr lang="th-TH" dirty="0"/>
              <a:t> พบว่ามีมากกว่าในกลุ่ม </a:t>
            </a:r>
            <a:r>
              <a:rPr lang="en-US" dirty="0"/>
              <a:t>LMA </a:t>
            </a:r>
            <a:r>
              <a:rPr lang="th-TH" dirty="0"/>
              <a:t>เทียบกับ </a:t>
            </a:r>
            <a:r>
              <a:rPr lang="en-US" dirty="0"/>
              <a:t>cuffed endotracheal tube</a:t>
            </a:r>
          </a:p>
          <a:p>
            <a:r>
              <a:rPr lang="en-US" dirty="0"/>
              <a:t>-</a:t>
            </a:r>
            <a:r>
              <a:rPr lang="th-TH" dirty="0"/>
              <a:t>การศึกษา</a:t>
            </a:r>
            <a:r>
              <a:rPr lang="th-TH" dirty="0" err="1"/>
              <a:t>อื่นๆ</a:t>
            </a:r>
            <a:r>
              <a:rPr lang="th-TH" dirty="0"/>
              <a:t>มีการสรุปว่าไม่ว่าจะเป็น </a:t>
            </a:r>
            <a:r>
              <a:rPr lang="en-US" dirty="0"/>
              <a:t>spontaneous (</a:t>
            </a:r>
            <a:r>
              <a:rPr lang="th-TH" dirty="0"/>
              <a:t>เพิ่ม </a:t>
            </a:r>
            <a:r>
              <a:rPr lang="en-US" dirty="0"/>
              <a:t>negative pressure </a:t>
            </a:r>
            <a:r>
              <a:rPr lang="th-TH" dirty="0"/>
              <a:t>ขณะหายใจเข้า</a:t>
            </a:r>
            <a:r>
              <a:rPr lang="en-US" dirty="0"/>
              <a:t>) </a:t>
            </a:r>
            <a:r>
              <a:rPr lang="th-TH" dirty="0"/>
              <a:t>หรือ </a:t>
            </a:r>
            <a:r>
              <a:rPr lang="en-US" dirty="0"/>
              <a:t>controlled ventilator </a:t>
            </a:r>
            <a:r>
              <a:rPr lang="th-TH" dirty="0"/>
              <a:t>ทำให้ลมและความดันในกระเพารอาหารมากขึ้น</a:t>
            </a:r>
          </a:p>
          <a:p>
            <a:r>
              <a:rPr lang="en-US" dirty="0"/>
              <a:t>-</a:t>
            </a:r>
            <a:r>
              <a:rPr lang="th-TH" dirty="0"/>
              <a:t>ไม่ทำนอกจากกรณี ใส่</a:t>
            </a:r>
            <a:r>
              <a:rPr lang="en-US" dirty="0" err="1"/>
              <a:t>ett</a:t>
            </a:r>
            <a:r>
              <a:rPr lang="th-TH" dirty="0"/>
              <a:t>ไม่ได้</a:t>
            </a:r>
            <a:r>
              <a:rPr lang="th-TH" dirty="0" err="1"/>
              <a:t>จริงๆ</a:t>
            </a:r>
            <a:r>
              <a:rPr lang="th-TH" dirty="0"/>
              <a:t> </a:t>
            </a:r>
            <a:r>
              <a:rPr lang="en-US" dirty="0"/>
              <a:t>sat drop </a:t>
            </a:r>
            <a:r>
              <a:rPr lang="th-TH" dirty="0"/>
              <a:t>เป็นการ </a:t>
            </a:r>
            <a:r>
              <a:rPr lang="en-US" dirty="0"/>
              <a:t>safe life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9627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th-TH" dirty="0"/>
              <a:t>ใน </a:t>
            </a:r>
            <a:r>
              <a:rPr lang="en-US" dirty="0"/>
              <a:t>3 </a:t>
            </a:r>
            <a:r>
              <a:rPr lang="th-TH" dirty="0"/>
              <a:t>ของ </a:t>
            </a:r>
            <a:r>
              <a:rPr lang="en-US" dirty="0"/>
              <a:t>aspiration </a:t>
            </a:r>
            <a:r>
              <a:rPr lang="th-TH" dirty="0"/>
              <a:t>เกิดในช่วงนี้</a:t>
            </a:r>
            <a:r>
              <a:rPr lang="en-US" dirty="0"/>
              <a:t>, reflex</a:t>
            </a:r>
            <a:r>
              <a:rPr lang="th-TH" dirty="0"/>
              <a:t> ลดลงจากยาสลบทางวิสัญญี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89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42997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: persistent </a:t>
            </a:r>
            <a:r>
              <a:rPr lang="en-US" dirty="0" err="1"/>
              <a:t>hypoxemia,high</a:t>
            </a:r>
            <a:r>
              <a:rPr lang="en-US" dirty="0"/>
              <a:t> airway </a:t>
            </a:r>
            <a:r>
              <a:rPr lang="en-US" dirty="0" err="1"/>
              <a:t>pressure,bronchospasm,abnormal</a:t>
            </a:r>
            <a:r>
              <a:rPr lang="en-US" dirty="0"/>
              <a:t> breath sound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90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53641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ATB : </a:t>
            </a:r>
            <a:r>
              <a:rPr lang="th-TH" dirty="0"/>
              <a:t>เปลี่ยนแปลง</a:t>
            </a:r>
            <a:r>
              <a:rPr lang="th-TH" dirty="0" err="1"/>
              <a:t>ชิ้อ</a:t>
            </a:r>
            <a:r>
              <a:rPr lang="th-TH" dirty="0"/>
              <a:t> เกิดการติดเชื้อ</a:t>
            </a:r>
            <a:r>
              <a:rPr lang="th-TH"/>
              <a:t>และดื้อยา</a:t>
            </a:r>
            <a:endParaRPr lang="en-US" dirty="0"/>
          </a:p>
          <a:p>
            <a:r>
              <a:rPr lang="en-US" dirty="0"/>
              <a:t>-steroid : gram neg infection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91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63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th-TH" dirty="0"/>
              <a:t>กล้ามเนื้อ</a:t>
            </a:r>
            <a:r>
              <a:rPr lang="en-US" dirty="0"/>
              <a:t>2</a:t>
            </a:r>
            <a:r>
              <a:rPr lang="th-TH" dirty="0"/>
              <a:t>มัดนี้ทำงานร่วมกันเป็นหูรูดของ </a:t>
            </a:r>
            <a:r>
              <a:rPr lang="en-US" dirty="0"/>
              <a:t>UES</a:t>
            </a:r>
          </a:p>
          <a:p>
            <a:r>
              <a:rPr lang="th-TH" dirty="0"/>
              <a:t>โดย </a:t>
            </a:r>
            <a:r>
              <a:rPr lang="en-US" dirty="0" err="1"/>
              <a:t>cricopharyngeus</a:t>
            </a:r>
            <a:r>
              <a:rPr lang="en-US" dirty="0"/>
              <a:t> </a:t>
            </a:r>
            <a:r>
              <a:rPr lang="th-TH" dirty="0"/>
              <a:t>ยึดเกาะที่ </a:t>
            </a:r>
            <a:r>
              <a:rPr lang="en-US" dirty="0"/>
              <a:t>cricoid cartilage </a:t>
            </a:r>
          </a:p>
          <a:p>
            <a:r>
              <a:rPr lang="th-TH" dirty="0"/>
              <a:t>ทำหน้าที่ป้องกันการไหลย้อนของน้ำย่อยในหลอดอาหารเข้าสู่คอหอยในผู้ป่วยที่</a:t>
            </a:r>
            <a:r>
              <a:rPr lang="th-TH" dirty="0" err="1"/>
              <a:t>รึ้กตั</a:t>
            </a:r>
            <a:r>
              <a:rPr lang="th-TH" dirty="0"/>
              <a:t>วดี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24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Apnea and laryngospasm </a:t>
            </a:r>
            <a:r>
              <a:rPr lang="th-TH" dirty="0"/>
              <a:t>การหดเกร็งของ </a:t>
            </a:r>
            <a:r>
              <a:rPr lang="en-US" dirty="0"/>
              <a:t>vocal cord</a:t>
            </a:r>
          </a:p>
          <a:p>
            <a:r>
              <a:rPr lang="en-US" dirty="0"/>
              <a:t>Coughing </a:t>
            </a:r>
            <a:r>
              <a:rPr lang="th-TH" dirty="0"/>
              <a:t>หายใจเข้าช่วงสั้น หายใจออกอย่างแรง </a:t>
            </a:r>
            <a:r>
              <a:rPr lang="en-US" dirty="0"/>
              <a:t>cord</a:t>
            </a:r>
            <a:r>
              <a:rPr lang="th-TH" dirty="0"/>
              <a:t>จะเปิดช่วงหายใจออกกว้างกว่า</a:t>
            </a:r>
          </a:p>
          <a:p>
            <a:r>
              <a:rPr lang="en-US" dirty="0"/>
              <a:t>Expiration </a:t>
            </a:r>
            <a:r>
              <a:rPr lang="th-TH" dirty="0"/>
              <a:t>หายใจออกโดยไม่มีหายใจเข้ามาก่อน</a:t>
            </a:r>
          </a:p>
          <a:p>
            <a:r>
              <a:rPr lang="en-US" dirty="0"/>
              <a:t>Spasmodic panting </a:t>
            </a:r>
            <a:r>
              <a:rPr lang="th-TH" dirty="0"/>
              <a:t>หายใจตื้นเร็วมากกว่า</a:t>
            </a:r>
            <a:r>
              <a:rPr lang="en-US" dirty="0"/>
              <a:t>60</a:t>
            </a:r>
            <a:r>
              <a:rPr lang="th-TH" dirty="0"/>
              <a:t>ครั้งต่อนาที ระยะเวลาน้อยกว่า</a:t>
            </a:r>
            <a:r>
              <a:rPr lang="en-US" dirty="0"/>
              <a:t>10</a:t>
            </a:r>
            <a:r>
              <a:rPr lang="th-TH" dirty="0"/>
              <a:t>วินาที กล่องเสียงจะเปิดปิดอย่างรวดเร็ว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56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การศึกษาเพื่อดูการตอบสนองของ </a:t>
            </a:r>
            <a:r>
              <a:rPr lang="en-US" dirty="0"/>
              <a:t>upper airway  reflex </a:t>
            </a:r>
            <a:r>
              <a:rPr lang="th-TH" dirty="0"/>
              <a:t>ในผู้ป่วยที่ได้การระงับความรู้สึก</a:t>
            </a:r>
            <a:r>
              <a:rPr lang="en-US" dirty="0"/>
              <a:t> </a:t>
            </a:r>
            <a:r>
              <a:rPr lang="th-TH" dirty="0"/>
              <a:t>ด้วย </a:t>
            </a:r>
            <a:r>
              <a:rPr lang="en-US" dirty="0"/>
              <a:t>propofol </a:t>
            </a:r>
            <a:r>
              <a:rPr lang="th-TH" dirty="0"/>
              <a:t>และ</a:t>
            </a:r>
            <a:r>
              <a:rPr lang="en-US" dirty="0"/>
              <a:t> fentanyl </a:t>
            </a:r>
          </a:p>
          <a:p>
            <a:r>
              <a:rPr lang="th-TH" dirty="0"/>
              <a:t>หยอดน้ำกลั่นไปที่ </a:t>
            </a:r>
            <a:r>
              <a:rPr lang="en-US" dirty="0"/>
              <a:t>vocal cord </a:t>
            </a:r>
            <a:r>
              <a:rPr lang="th-TH" dirty="0"/>
              <a:t>พบว่า ก่อนได้ </a:t>
            </a:r>
            <a:r>
              <a:rPr lang="en-US" dirty="0"/>
              <a:t>fentanyl  reflex</a:t>
            </a:r>
            <a:r>
              <a:rPr lang="th-TH" dirty="0"/>
              <a:t>ทั้ง4ถูกกระตุ้นได้อย่างรุนแรง</a:t>
            </a:r>
          </a:p>
          <a:p>
            <a:r>
              <a:rPr lang="th-TH" dirty="0"/>
              <a:t>เมื่อให้</a:t>
            </a:r>
            <a:r>
              <a:rPr lang="en-US" dirty="0"/>
              <a:t>fentanyl </a:t>
            </a:r>
            <a:r>
              <a:rPr lang="th-TH" dirty="0"/>
              <a:t>ไปแล้วสามารถกด </a:t>
            </a:r>
            <a:r>
              <a:rPr lang="en-US" dirty="0"/>
              <a:t>airway reflex </a:t>
            </a:r>
            <a:r>
              <a:rPr lang="th-TH" dirty="0"/>
              <a:t>ได้ ยกเว้น </a:t>
            </a:r>
            <a:r>
              <a:rPr lang="en-US" dirty="0"/>
              <a:t>apnea with laryngospasm</a:t>
            </a:r>
            <a:r>
              <a:rPr lang="th-TH" dirty="0"/>
              <a:t>ยังคงเกิดได้อยู่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97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ด้านขวา แสดงถึงขณะได้รับ </a:t>
            </a:r>
            <a:r>
              <a:rPr lang="en-US" dirty="0"/>
              <a:t>propofol </a:t>
            </a:r>
            <a:r>
              <a:rPr lang="th-TH" dirty="0"/>
              <a:t>เพียงอย่างเดียว </a:t>
            </a:r>
            <a:r>
              <a:rPr lang="en-US" dirty="0"/>
              <a:t>reflex </a:t>
            </a:r>
            <a:r>
              <a:rPr lang="th-TH" dirty="0"/>
              <a:t>ทั้ง</a:t>
            </a:r>
            <a:r>
              <a:rPr lang="en-US" dirty="0"/>
              <a:t>4</a:t>
            </a:r>
            <a:r>
              <a:rPr lang="th-TH" dirty="0"/>
              <a:t>เกิดปกติ</a:t>
            </a:r>
          </a:p>
          <a:p>
            <a:r>
              <a:rPr lang="th-TH" dirty="0"/>
              <a:t>ในทางกลับกัน กลุ่มที่ได้ </a:t>
            </a:r>
            <a:r>
              <a:rPr lang="en-US" dirty="0"/>
              <a:t>fentanyl , reflex </a:t>
            </a:r>
            <a:r>
              <a:rPr lang="th-TH" dirty="0"/>
              <a:t>ถูกกดตาม </a:t>
            </a:r>
            <a:r>
              <a:rPr lang="en-US" dirty="0"/>
              <a:t>dose dependent</a:t>
            </a:r>
          </a:p>
          <a:p>
            <a:r>
              <a:rPr lang="en-US" dirty="0"/>
              <a:t>Low dose fentanyl , reflex </a:t>
            </a:r>
            <a:r>
              <a:rPr lang="th-TH" dirty="0"/>
              <a:t>ยังคงเกิด</a:t>
            </a:r>
          </a:p>
          <a:p>
            <a:r>
              <a:rPr lang="en-US" dirty="0"/>
              <a:t>Laryngospasm </a:t>
            </a:r>
            <a:r>
              <a:rPr lang="th-TH" dirty="0"/>
              <a:t>เกิดได้ถึงแม้จะใช้ </a:t>
            </a:r>
            <a:r>
              <a:rPr lang="en-US" dirty="0"/>
              <a:t>high dose fentanyl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F9EFA-0888-4F7A-9011-598E9BDC9230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32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D608D4-76D2-445A-97A3-F6B9F289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9BBDD70-F7B3-45B9-9CD1-7068486BF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311443-7E68-4229-9138-C1968A16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4A81584-1185-4B8D-A6D9-97249CC0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AD537A-2207-4512-9B77-4F879181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50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4242F7-B235-4C71-9327-CF1931C5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5FBDE57-FEED-4540-BBB1-12AD444C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36F0E38-3876-46CB-98DB-15940ACD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9474553-80C2-43F6-9936-146B53A0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4663F4-A1E3-43BF-B332-2E1723F5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9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881E2F3-F23A-4723-B9BF-8CDD07D2D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96FFA86-D051-4218-B988-6645AAB36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8E2883-7DD1-47FE-B20E-E18A50F9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6A6D08-6E4A-4AAD-9213-9BE16580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97C3F14-8BE8-4157-AA4C-11D18CBF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57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0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9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3F47C3-3E1E-477F-B442-D5409ACA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6FF3E1C-C071-480B-BFCA-0C8E40FC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04C2FEC-F624-44B6-A464-C2F00D8A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C173FC1-89FA-44E8-B148-110496A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5309523-2FBF-458F-AD26-94E9FB55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9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A2215B-60D3-40D2-8AB7-FE27CAE4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32DDFD7-2AFD-41E6-81BE-E68C0D07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3B5378-97DC-4D05-B351-40F45942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0555C24-DFF0-4F9A-B988-ED8D18D4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A4F4DD5-8E9A-47C2-8096-94E57EBE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66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C11532-E5D5-4FD6-832A-02AF2E3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A6FE78-16DE-4626-9397-AA2F420A7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EEE8B9C-73B5-4F33-92F0-703355A2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588AD25-4891-48F1-AD66-67653138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3C2F745-DAB4-4566-9C1C-7B96010A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EDBC378-E0D2-45DD-BBF7-1DDA7770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43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E93145-6BB9-4CD9-BBDD-962D831F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81B3A60-37AF-4792-9845-6247712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89D52B1-2136-4754-AB19-54C9E237A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702CDF7-7240-4DE7-B693-6A85F6460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FA49AE4-DBD1-4CE8-A78B-84219200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3E5775C-CA73-44AE-A562-8A7E0FDA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9896C8-1C88-4E7C-8911-5FCBC89A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4970CC-7A80-4520-B425-53DF5C9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0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683BE-396A-467E-8884-006F21F4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801115B-6AEB-4125-8F64-F991F7D8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DBFB70A-9BAF-49EC-BEDF-C7226DE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3651F90-0325-4CD1-82E0-2EE1ECC6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43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5A32F18-DC2B-4DD5-9519-64090198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C25889E-98FF-498A-A617-9110B3F6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72093F-C151-437D-8200-B49D185B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1083EA-E46D-4B0A-961D-9267BCA5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68C594-D3A1-407B-B931-4D8E4A4D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7AF0EA9-D005-43D1-B6B5-D7DB6F66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0CCF31-7E73-4412-BCBD-FABB5D30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42588E1-59BA-4273-A34E-F150E9D7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0365A2-5436-4683-BA16-9643531D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7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B6A134-8292-4C6A-AE9B-2E21F807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171DF5F-73FB-4F9B-92A4-B965B494A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68AE81B-EFAD-4441-A439-A3257FD9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5F60F7-ADE5-46F3-8B86-EE9A3BA3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12503E1-1F89-4C16-9C17-B0D72FBD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696DF63-1F01-4DC8-B4AB-78E95749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77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851E53E-9730-4CF0-8C69-0C1B9827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4277981-B023-4194-BA6E-24553F92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DC585A-C05E-4B00-87FD-4DC439915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E1CD-4DBC-4EAA-955F-FAB9A89326CC}" type="datetimeFigureOut">
              <a:rPr lang="th-TH" smtClean="0"/>
              <a:t>28/02/63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CAB8B1-EB73-458A-8982-E7D91BA25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088D4D-FB36-4307-9230-E0004AB9E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6AC4-759A-4033-AA54-C1EC20A63E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9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EF7022-693E-4156-979B-E846AF40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2874" y="5143498"/>
            <a:ext cx="4498020" cy="1520300"/>
          </a:xfrm>
        </p:spPr>
        <p:txBody>
          <a:bodyPr>
            <a:normAutofit/>
          </a:bodyPr>
          <a:lstStyle/>
          <a:p>
            <a:pPr algn="r"/>
            <a:r>
              <a:rPr lang="th-TH" sz="2800" b="1" dirty="0">
                <a:latin typeface="+mj-lt"/>
              </a:rPr>
              <a:t>ร.ท.</a:t>
            </a:r>
            <a:r>
              <a:rPr lang="th-TH" sz="2800" b="1" dirty="0" err="1">
                <a:latin typeface="+mj-lt"/>
              </a:rPr>
              <a:t>อัธ</a:t>
            </a:r>
            <a:r>
              <a:rPr lang="th-TH" sz="2800" b="1" dirty="0">
                <a:latin typeface="+mj-lt"/>
              </a:rPr>
              <a:t>ยา รักสวน</a:t>
            </a:r>
          </a:p>
          <a:p>
            <a:pPr algn="r"/>
            <a:r>
              <a:rPr lang="th-TH" sz="2800" b="1" dirty="0">
                <a:latin typeface="+mj-lt"/>
              </a:rPr>
              <a:t>อ.</a:t>
            </a:r>
            <a:r>
              <a:rPr lang="th-TH" sz="2800" b="1" dirty="0" err="1">
                <a:latin typeface="+mj-lt"/>
              </a:rPr>
              <a:t>วรร</a:t>
            </a:r>
            <a:r>
              <a:rPr lang="th-TH" sz="2800" b="1" dirty="0">
                <a:latin typeface="+mj-lt"/>
              </a:rPr>
              <a:t>ณวิภา มาลัยทอง</a:t>
            </a:r>
          </a:p>
          <a:p>
            <a:pPr algn="r"/>
            <a:r>
              <a:rPr lang="th-TH" sz="2800" b="1" dirty="0">
                <a:latin typeface="+mj-lt"/>
              </a:rPr>
              <a:t>26/02/2563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19FAF602-30F0-457C-B70F-6BA10B2277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4000" b="1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2039346-0427-447D-96E8-B5BA4A4C27E5}"/>
              </a:ext>
            </a:extLst>
          </p:cNvPr>
          <p:cNvSpPr txBox="1"/>
          <p:nvPr/>
        </p:nvSpPr>
        <p:spPr>
          <a:xfrm>
            <a:off x="1532595" y="1034599"/>
            <a:ext cx="964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65" dirty="0">
                <a:cs typeface="Calibri Light"/>
              </a:rPr>
              <a:t>ANESTHESIA </a:t>
            </a:r>
            <a:r>
              <a:rPr lang="en-US" sz="4800" b="1" spc="-5" dirty="0">
                <a:cs typeface="Calibri Light"/>
              </a:rPr>
              <a:t>IN </a:t>
            </a:r>
            <a:r>
              <a:rPr lang="en-US" sz="4800" b="1" spc="-180" dirty="0">
                <a:cs typeface="Calibri Light"/>
              </a:rPr>
              <a:t>PATIENT</a:t>
            </a:r>
            <a:r>
              <a:rPr lang="en-US" sz="4800" b="1" spc="-375" dirty="0">
                <a:cs typeface="Calibri Light"/>
              </a:rPr>
              <a:t> </a:t>
            </a:r>
            <a:r>
              <a:rPr lang="en-US" sz="4800" b="1" spc="-35" dirty="0">
                <a:cs typeface="Calibri Light"/>
              </a:rPr>
              <a:t>WITH  </a:t>
            </a:r>
          </a:p>
          <a:p>
            <a:pPr algn="ctr"/>
            <a:r>
              <a:rPr lang="en-US" sz="4800" b="1" spc="-40" dirty="0">
                <a:cs typeface="Calibri Light"/>
              </a:rPr>
              <a:t>FULL</a:t>
            </a:r>
            <a:r>
              <a:rPr lang="en-US" sz="4800" b="1" spc="-95" dirty="0">
                <a:cs typeface="Calibri Light"/>
              </a:rPr>
              <a:t> </a:t>
            </a:r>
            <a:r>
              <a:rPr lang="en-US" sz="4800" b="1" spc="-90" dirty="0">
                <a:cs typeface="Calibri Light"/>
              </a:rPr>
              <a:t>STOMACH</a:t>
            </a:r>
            <a:endParaRPr lang="th-TH" sz="4800" b="1" dirty="0"/>
          </a:p>
        </p:txBody>
      </p:sp>
      <p:pic>
        <p:nvPicPr>
          <p:cNvPr id="2050" name="Picture 2" descr="ผลการค้นหารูปภาพสำหรับ full stomach">
            <a:extLst>
              <a:ext uri="{FF2B5EF4-FFF2-40B4-BE49-F238E27FC236}">
                <a16:creationId xmlns:a16="http://schemas.microsoft.com/office/drawing/2014/main" id="{BD3E815B-0555-4A0D-AA4C-839AF4A02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/>
        </p:blipFill>
        <p:spPr bwMode="auto">
          <a:xfrm>
            <a:off x="-13920" y="3428999"/>
            <a:ext cx="358383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ผลการค้นหารูปภาพสำหรับ rapid sequence intubation">
            <a:extLst>
              <a:ext uri="{FF2B5EF4-FFF2-40B4-BE49-F238E27FC236}">
                <a16:creationId xmlns:a16="http://schemas.microsoft.com/office/drawing/2014/main" id="{1D2F1DB2-DA80-4B2E-B82A-461865F4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8" y="3428998"/>
            <a:ext cx="461212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7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ผลการค้นหารูปภาพสำหรับ esophageal sphincter">
            <a:extLst>
              <a:ext uri="{FF2B5EF4-FFF2-40B4-BE49-F238E27FC236}">
                <a16:creationId xmlns:a16="http://schemas.microsoft.com/office/drawing/2014/main" id="{50FA2E6D-D78C-4A61-870A-1D499A85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49" y="1822758"/>
            <a:ext cx="3744161" cy="43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A0F136D-A70A-4FD2-BA7D-D142ABFC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14" y="2324202"/>
            <a:ext cx="8087032" cy="3503459"/>
          </a:xfrm>
        </p:spPr>
        <p:txBody>
          <a:bodyPr/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3600" spc="-15" dirty="0">
                <a:cs typeface="Calibri"/>
              </a:rPr>
              <a:t>Lower </a:t>
            </a:r>
            <a:r>
              <a:rPr lang="en-US" sz="3600" spc="-10" dirty="0">
                <a:cs typeface="Calibri"/>
              </a:rPr>
              <a:t>esophageal sphincter</a:t>
            </a:r>
            <a:r>
              <a:rPr lang="en-US" sz="3600" spc="-15" dirty="0">
                <a:cs typeface="Calibri"/>
              </a:rPr>
              <a:t> (LES)</a:t>
            </a:r>
            <a:endParaRPr lang="en-US" sz="3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lang="en-US" sz="36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z="3600" spc="-5" dirty="0">
                <a:cs typeface="Calibri"/>
              </a:rPr>
              <a:t>Upper esophageal </a:t>
            </a:r>
            <a:r>
              <a:rPr lang="en-US" sz="3600" spc="-10" dirty="0">
                <a:cs typeface="Calibri"/>
              </a:rPr>
              <a:t>sphincter</a:t>
            </a:r>
            <a:r>
              <a:rPr lang="en-US" sz="3600" spc="-70" dirty="0">
                <a:cs typeface="Calibri"/>
              </a:rPr>
              <a:t> </a:t>
            </a:r>
            <a:r>
              <a:rPr lang="en-US" sz="3600" spc="-15" dirty="0">
                <a:cs typeface="Calibri"/>
              </a:rPr>
              <a:t>(UES)</a:t>
            </a:r>
            <a:endParaRPr lang="en-US" sz="3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lang="en-US" sz="36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z="3600" spc="-20" dirty="0">
                <a:cs typeface="Calibri"/>
              </a:rPr>
              <a:t>Protective airway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40" dirty="0">
                <a:cs typeface="Calibri"/>
              </a:rPr>
              <a:t>reflexes</a:t>
            </a:r>
            <a:endParaRPr lang="en-US" sz="3600" dirty="0">
              <a:cs typeface="Calibri"/>
            </a:endParaRPr>
          </a:p>
          <a:p>
            <a:endParaRPr lang="th-TH" dirty="0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6DC2413B-5BFD-4AEE-99D1-8CEFC1556726}"/>
              </a:ext>
            </a:extLst>
          </p:cNvPr>
          <p:cNvSpPr txBox="1">
            <a:spLocks/>
          </p:cNvSpPr>
          <p:nvPr/>
        </p:nvSpPr>
        <p:spPr>
          <a:xfrm>
            <a:off x="885314" y="501447"/>
            <a:ext cx="10608596" cy="8842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Mechanisms prevent regurgitation and aspiration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69270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ผลการค้นหารูปภาพสำหรับ esophageal sphincter">
            <a:extLst>
              <a:ext uri="{FF2B5EF4-FFF2-40B4-BE49-F238E27FC236}">
                <a16:creationId xmlns:a16="http://schemas.microsoft.com/office/drawing/2014/main" id="{4365518E-F9DA-41CA-8822-E629369F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30" y="3291246"/>
            <a:ext cx="5192265" cy="33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981674-B775-4CB0-8B46-D7ACC90C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06" y="176663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Barrier pressure </a:t>
            </a:r>
            <a:r>
              <a:rPr lang="en-US" dirty="0"/>
              <a:t>: difference between LES pressure and gastric pressure</a:t>
            </a:r>
          </a:p>
          <a:p>
            <a:r>
              <a:rPr lang="en-US" dirty="0">
                <a:solidFill>
                  <a:srgbClr val="FF0000"/>
                </a:solidFill>
              </a:rPr>
              <a:t>Decrease LES tone </a:t>
            </a:r>
            <a:r>
              <a:rPr lang="en-US" dirty="0">
                <a:latin typeface="Franklin Gothic Book" panose="020B0503020102020204" pitchFamily="34" charset="0"/>
              </a:rPr>
              <a:t>→ </a:t>
            </a:r>
            <a:r>
              <a:rPr lang="en-US" dirty="0"/>
              <a:t>risk of regurgitation</a:t>
            </a:r>
          </a:p>
          <a:p>
            <a:pPr marL="0" indent="0">
              <a:buNone/>
            </a:pPr>
            <a:r>
              <a:rPr lang="en-US" dirty="0"/>
              <a:t>	-Gastro-esophageal reflux disease (GERD)</a:t>
            </a:r>
          </a:p>
          <a:p>
            <a:r>
              <a:rPr lang="en-US" dirty="0"/>
              <a:t>Factor decrease LES tone in GA</a:t>
            </a:r>
          </a:p>
          <a:p>
            <a:pPr lvl="1">
              <a:buFontTx/>
              <a:buChar char="-"/>
            </a:pPr>
            <a:r>
              <a:rPr lang="en-US" sz="2800" dirty="0"/>
              <a:t>Anticholinergics</a:t>
            </a:r>
          </a:p>
          <a:p>
            <a:pPr lvl="1">
              <a:buFontTx/>
              <a:buChar char="-"/>
            </a:pPr>
            <a:r>
              <a:rPr lang="en-US" sz="2800" dirty="0"/>
              <a:t>Thiopental</a:t>
            </a:r>
          </a:p>
          <a:p>
            <a:pPr lvl="1">
              <a:buFontTx/>
              <a:buChar char="-"/>
            </a:pPr>
            <a:r>
              <a:rPr lang="en-US" sz="2800" dirty="0"/>
              <a:t>Opioids</a:t>
            </a:r>
          </a:p>
          <a:p>
            <a:pPr lvl="1">
              <a:buFontTx/>
              <a:buChar char="-"/>
            </a:pPr>
            <a:r>
              <a:rPr lang="en-US" sz="2800" dirty="0"/>
              <a:t>Volatile anesthetic agent</a:t>
            </a:r>
          </a:p>
          <a:p>
            <a:pPr marL="457200" lvl="1" indent="0">
              <a:buNone/>
            </a:pPr>
            <a:endParaRPr lang="th-TH" sz="28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0B18A1A-F62D-463F-B5AD-77168FC5267D}"/>
              </a:ext>
            </a:extLst>
          </p:cNvPr>
          <p:cNvSpPr txBox="1">
            <a:spLocks/>
          </p:cNvSpPr>
          <p:nvPr/>
        </p:nvSpPr>
        <p:spPr>
          <a:xfrm>
            <a:off x="3276169" y="615962"/>
            <a:ext cx="6381134" cy="761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Calibri" panose="020F0502020204030204" pitchFamily="34" charset="0"/>
              </a:rPr>
              <a:t>Lower esophageal sphincter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9869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8330EB-A9D6-4F4D-9430-23D1D1DE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815793"/>
            <a:ext cx="6978445" cy="4351338"/>
          </a:xfrm>
        </p:spPr>
        <p:txBody>
          <a:bodyPr>
            <a:normAutofit/>
          </a:bodyPr>
          <a:lstStyle/>
          <a:p>
            <a:r>
              <a:rPr lang="en-US" dirty="0"/>
              <a:t>UES = </a:t>
            </a:r>
            <a:r>
              <a:rPr lang="en-US" dirty="0" err="1"/>
              <a:t>cricopharyngeus</a:t>
            </a:r>
            <a:r>
              <a:rPr lang="en-US" dirty="0"/>
              <a:t> + </a:t>
            </a:r>
            <a:r>
              <a:rPr lang="en-US" dirty="0" err="1"/>
              <a:t>thyropharyngeus</a:t>
            </a:r>
            <a:r>
              <a:rPr lang="en-US" dirty="0"/>
              <a:t> muscle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Factor decrease UES tone</a:t>
            </a:r>
          </a:p>
          <a:p>
            <a:pPr marL="457200" lvl="1" indent="0">
              <a:buNone/>
            </a:pPr>
            <a:r>
              <a:rPr lang="en-US" sz="2800" dirty="0"/>
              <a:t>- Decrease level of consciousness</a:t>
            </a:r>
          </a:p>
          <a:p>
            <a:pPr marL="457200" lvl="1" indent="0">
              <a:buNone/>
            </a:pPr>
            <a:r>
              <a:rPr lang="en-US" sz="2800" dirty="0"/>
              <a:t>- All anesthetic drugs </a:t>
            </a:r>
            <a:r>
              <a:rPr lang="en-US" sz="2800" dirty="0">
                <a:solidFill>
                  <a:srgbClr val="FF0000"/>
                </a:solidFill>
              </a:rPr>
              <a:t>except ketamine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- Depolarizing and non-depolarizing agents</a:t>
            </a:r>
            <a:endParaRPr lang="th-TH" sz="2800" dirty="0"/>
          </a:p>
        </p:txBody>
      </p:sp>
      <p:pic>
        <p:nvPicPr>
          <p:cNvPr id="8196" name="Picture 4" descr="ผลการค้นหารูปภาพสำหรับ cricopharyngeus muscle">
            <a:extLst>
              <a:ext uri="{FF2B5EF4-FFF2-40B4-BE49-F238E27FC236}">
                <a16:creationId xmlns:a16="http://schemas.microsoft.com/office/drawing/2014/main" id="{CBDF0243-E0E0-4CED-994A-18D926422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2123" r="2163" b="2354"/>
          <a:stretch/>
        </p:blipFill>
        <p:spPr bwMode="auto">
          <a:xfrm>
            <a:off x="7413523" y="1643973"/>
            <a:ext cx="4316361" cy="45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E22C0A2-9670-41C2-A1E1-82C6978C1F84}"/>
              </a:ext>
            </a:extLst>
          </p:cNvPr>
          <p:cNvSpPr txBox="1">
            <a:spLocks/>
          </p:cNvSpPr>
          <p:nvPr/>
        </p:nvSpPr>
        <p:spPr>
          <a:xfrm>
            <a:off x="3323303" y="474560"/>
            <a:ext cx="6381134" cy="980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Calibri" panose="020F0502020204030204" pitchFamily="34" charset="0"/>
              </a:rPr>
              <a:t>Upper esophageal sphincter</a:t>
            </a:r>
            <a:endParaRPr lang="th-TH" sz="4000" b="1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BD687AD-C086-46E5-A91C-C91F5133D238}"/>
              </a:ext>
            </a:extLst>
          </p:cNvPr>
          <p:cNvSpPr/>
          <p:nvPr/>
        </p:nvSpPr>
        <p:spPr>
          <a:xfrm>
            <a:off x="10152668" y="3035431"/>
            <a:ext cx="1366887" cy="7352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6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C89166-F6D0-4B88-AB0B-C4C316FB6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971" y="2147149"/>
            <a:ext cx="8994058" cy="303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Apnea with laryngospasm</a:t>
            </a:r>
          </a:p>
          <a:p>
            <a:pPr marL="0" indent="0">
              <a:buNone/>
            </a:pPr>
            <a:r>
              <a:rPr lang="en-US" sz="3600" dirty="0"/>
              <a:t>2. Coughing</a:t>
            </a:r>
          </a:p>
          <a:p>
            <a:pPr marL="0" indent="0">
              <a:buNone/>
            </a:pPr>
            <a:r>
              <a:rPr lang="en-US" sz="3600" dirty="0"/>
              <a:t>3. Expiration</a:t>
            </a:r>
          </a:p>
          <a:p>
            <a:pPr marL="0" indent="0">
              <a:buNone/>
            </a:pPr>
            <a:r>
              <a:rPr lang="en-US" sz="3600" dirty="0"/>
              <a:t>4. Spasmodic panting</a:t>
            </a:r>
            <a:endParaRPr lang="th-TH" sz="36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EB243B8-4D4B-4814-8959-262F3C051E59}"/>
              </a:ext>
            </a:extLst>
          </p:cNvPr>
          <p:cNvSpPr txBox="1">
            <a:spLocks/>
          </p:cNvSpPr>
          <p:nvPr/>
        </p:nvSpPr>
        <p:spPr>
          <a:xfrm>
            <a:off x="3770721" y="881433"/>
            <a:ext cx="5550561" cy="779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Calibri" panose="020F0502020204030204" pitchFamily="34" charset="0"/>
              </a:rPr>
              <a:t>Protective airway reflex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64098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14A3B51-D5BF-4732-B3D8-12358D2412BC}"/>
              </a:ext>
            </a:extLst>
          </p:cNvPr>
          <p:cNvSpPr/>
          <p:nvPr/>
        </p:nvSpPr>
        <p:spPr>
          <a:xfrm>
            <a:off x="1636248" y="360804"/>
            <a:ext cx="9336024" cy="1452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รูปภาพ 5" descr="รูปภาพประกอบด้วย ข้อความ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422B533-1E90-4D93-8F25-E742EE4E5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48" y="2253891"/>
            <a:ext cx="6759852" cy="41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6F58247-5E6B-4CE3-B473-2BF80A5A4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16" y="377072"/>
            <a:ext cx="7305367" cy="5733336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968865A-79D2-4506-973F-10536A1C6F22}"/>
              </a:ext>
            </a:extLst>
          </p:cNvPr>
          <p:cNvSpPr/>
          <p:nvPr/>
        </p:nvSpPr>
        <p:spPr>
          <a:xfrm>
            <a:off x="804421" y="6319636"/>
            <a:ext cx="1138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dirty="0">
                <a:effectLst/>
              </a:rPr>
              <a:t>Yugo </a:t>
            </a:r>
            <a:r>
              <a:rPr lang="en-US" sz="1400" b="0" i="0" dirty="0" err="1">
                <a:effectLst/>
              </a:rPr>
              <a:t>Tagaito</a:t>
            </a:r>
            <a:r>
              <a:rPr lang="en-US" sz="1400" b="0" i="0" dirty="0">
                <a:effectLst/>
              </a:rPr>
              <a:t>, MD; </a:t>
            </a:r>
            <a:r>
              <a:rPr lang="en-US" sz="1400" b="0" i="0" dirty="0" err="1">
                <a:effectLst/>
              </a:rPr>
              <a:t>Shiroh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Isono</a:t>
            </a:r>
            <a:r>
              <a:rPr lang="en-US" sz="1400" b="0" i="0" dirty="0">
                <a:effectLst/>
              </a:rPr>
              <a:t>, MD; Takashi Nishino, MD. Upper Airway Reflexes during a Combination of Propofol and Fentanyl Anesthesia. Anesthesiology 1998; 88(6 ).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08576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4F4E6A47-E364-4CEE-9017-B77C5C58DE0A}"/>
              </a:ext>
            </a:extLst>
          </p:cNvPr>
          <p:cNvSpPr/>
          <p:nvPr/>
        </p:nvSpPr>
        <p:spPr>
          <a:xfrm>
            <a:off x="524712" y="814300"/>
            <a:ext cx="11274552" cy="110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779519EC-E017-49FD-BB04-3DDDDBA5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141" y="3595431"/>
            <a:ext cx="10515600" cy="937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Presurgical</a:t>
            </a:r>
            <a:r>
              <a:rPr lang="en-US" dirty="0"/>
              <a:t> period : </a:t>
            </a:r>
            <a:r>
              <a:rPr lang="en-US" dirty="0">
                <a:solidFill>
                  <a:srgbClr val="FF0000"/>
                </a:solidFill>
              </a:rPr>
              <a:t>apnea</a:t>
            </a:r>
            <a:r>
              <a:rPr lang="en-US" dirty="0"/>
              <a:t> reflex and </a:t>
            </a:r>
            <a:r>
              <a:rPr lang="en-US" dirty="0">
                <a:solidFill>
                  <a:srgbClr val="FF0000"/>
                </a:solidFill>
              </a:rPr>
              <a:t>forceful expiratory efforts</a:t>
            </a:r>
          </a:p>
          <a:p>
            <a:r>
              <a:rPr lang="en-US" dirty="0">
                <a:solidFill>
                  <a:srgbClr val="FF0000"/>
                </a:solidFill>
              </a:rPr>
              <a:t>Postsurgical</a:t>
            </a:r>
            <a:r>
              <a:rPr lang="en-US" dirty="0"/>
              <a:t> period : </a:t>
            </a:r>
            <a:r>
              <a:rPr lang="en-US" dirty="0">
                <a:solidFill>
                  <a:srgbClr val="FF0000"/>
                </a:solidFill>
              </a:rPr>
              <a:t>swallowing</a:t>
            </a:r>
            <a:r>
              <a:rPr lang="en-US" dirty="0"/>
              <a:t> reflex</a:t>
            </a:r>
          </a:p>
          <a:p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FFA88E2-DA55-47AC-89E5-B458C6BE6012}"/>
              </a:ext>
            </a:extLst>
          </p:cNvPr>
          <p:cNvSpPr/>
          <p:nvPr/>
        </p:nvSpPr>
        <p:spPr>
          <a:xfrm>
            <a:off x="1369141" y="6267028"/>
            <a:ext cx="10822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dirty="0">
                <a:effectLst/>
                <a:latin typeface="Helvetica" panose="020B0604020202020204" pitchFamily="34" charset="0"/>
              </a:rPr>
              <a:t>Hasegawa R, Nishino T.. Temporal changes in airway protective reflexes elicited by an endotracheal tube in surgical patients anaesthetized with sevoflurane. Eur J </a:t>
            </a:r>
            <a:r>
              <a:rPr lang="en-US" sz="1400" b="0" i="0" dirty="0" err="1">
                <a:effectLst/>
                <a:latin typeface="Helvetica" panose="020B0604020202020204" pitchFamily="34" charset="0"/>
              </a:rPr>
              <a:t>Anaesthesiol</a:t>
            </a:r>
            <a:r>
              <a:rPr lang="en-US" sz="1400" b="0" i="0" dirty="0">
                <a:effectLst/>
                <a:latin typeface="Helvetica" panose="020B0604020202020204" pitchFamily="34" charset="0"/>
              </a:rPr>
              <a:t> 1999; 16(2).</a:t>
            </a:r>
            <a:endParaRPr lang="th-TH" sz="1400" dirty="0"/>
          </a:p>
        </p:txBody>
      </p:sp>
      <p:sp>
        <p:nvSpPr>
          <p:cNvPr id="9" name="ลูกศร: ลง 8">
            <a:extLst>
              <a:ext uri="{FF2B5EF4-FFF2-40B4-BE49-F238E27FC236}">
                <a16:creationId xmlns:a16="http://schemas.microsoft.com/office/drawing/2014/main" id="{9A13CE16-EEB6-4452-8C06-51F33EB13F1E}"/>
              </a:ext>
            </a:extLst>
          </p:cNvPr>
          <p:cNvSpPr/>
          <p:nvPr/>
        </p:nvSpPr>
        <p:spPr>
          <a:xfrm>
            <a:off x="5723641" y="2319529"/>
            <a:ext cx="744717" cy="110947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70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102099" y="2535809"/>
            <a:ext cx="8880129" cy="1594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29C6593-4B9E-4D22-A647-EB4A70846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37850" r="15899" b="20716"/>
          <a:stretch/>
        </p:blipFill>
        <p:spPr>
          <a:xfrm>
            <a:off x="521769" y="2231432"/>
            <a:ext cx="4282605" cy="3727930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40EC2BB7-145A-45A9-84C2-5811810D0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3727" r="6860" b="32043"/>
          <a:stretch/>
        </p:blipFill>
        <p:spPr>
          <a:xfrm>
            <a:off x="4803942" y="2524407"/>
            <a:ext cx="6866289" cy="314198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6B78198-0C14-486E-8FD4-4862D54B0A8A}"/>
              </a:ext>
            </a:extLst>
          </p:cNvPr>
          <p:cNvSpPr/>
          <p:nvPr/>
        </p:nvSpPr>
        <p:spPr>
          <a:xfrm>
            <a:off x="179108" y="6481690"/>
            <a:ext cx="12160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err="1">
                <a:effectLst/>
              </a:rPr>
              <a:t>Caranza</a:t>
            </a:r>
            <a:r>
              <a:rPr lang="en-US" sz="1400" b="0" i="0" dirty="0">
                <a:effectLst/>
              </a:rPr>
              <a:t> R, </a:t>
            </a:r>
            <a:r>
              <a:rPr lang="en-US" sz="1400" b="0" i="0" dirty="0" err="1">
                <a:effectLst/>
              </a:rPr>
              <a:t>Nandwani</a:t>
            </a:r>
            <a:r>
              <a:rPr lang="en-US" sz="1400" b="0" i="0" dirty="0">
                <a:effectLst/>
              </a:rPr>
              <a:t> N, Tring JP, Thompson JP, Smith G.. Upper airway reflex sensitivity following general </a:t>
            </a:r>
            <a:r>
              <a:rPr lang="en-US" sz="1400" b="0" i="0" dirty="0" err="1">
                <a:effectLst/>
              </a:rPr>
              <a:t>anaesthesia</a:t>
            </a:r>
            <a:r>
              <a:rPr lang="en-US" sz="1400" b="0" i="0" dirty="0">
                <a:effectLst/>
              </a:rPr>
              <a:t> for day-case surgery. </a:t>
            </a:r>
            <a:r>
              <a:rPr lang="en-US" sz="1400" b="0" i="0" dirty="0" err="1">
                <a:effectLst/>
              </a:rPr>
              <a:t>Anaesthesia</a:t>
            </a:r>
            <a:r>
              <a:rPr lang="en-US" sz="1400" b="0" i="0" dirty="0">
                <a:effectLst/>
              </a:rPr>
              <a:t> 2000; 55(4).</a:t>
            </a:r>
            <a:endParaRPr lang="th-TH" sz="1400" dirty="0"/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722FEDD7-6378-4C87-B743-2654D6E3C449}"/>
              </a:ext>
            </a:extLst>
          </p:cNvPr>
          <p:cNvCxnSpPr/>
          <p:nvPr/>
        </p:nvCxnSpPr>
        <p:spPr>
          <a:xfrm flipV="1">
            <a:off x="5736208" y="3544479"/>
            <a:ext cx="1046375" cy="782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B8933111-E124-41C5-973F-67BDDE286525}"/>
              </a:ext>
            </a:extLst>
          </p:cNvPr>
          <p:cNvCxnSpPr/>
          <p:nvPr/>
        </p:nvCxnSpPr>
        <p:spPr>
          <a:xfrm>
            <a:off x="6985262" y="3551125"/>
            <a:ext cx="659876" cy="179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3C8A1C21-45C8-4CE1-865F-52B9ADE2450E}"/>
              </a:ext>
            </a:extLst>
          </p:cNvPr>
          <p:cNvCxnSpPr/>
          <p:nvPr/>
        </p:nvCxnSpPr>
        <p:spPr>
          <a:xfrm flipV="1">
            <a:off x="9209987" y="3429000"/>
            <a:ext cx="1084082" cy="7938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AAF09EC3-8C00-4C73-B487-63C97FEABC61}"/>
              </a:ext>
            </a:extLst>
          </p:cNvPr>
          <p:cNvCxnSpPr/>
          <p:nvPr/>
        </p:nvCxnSpPr>
        <p:spPr>
          <a:xfrm>
            <a:off x="10581305" y="3461570"/>
            <a:ext cx="606891" cy="1791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9">
            <a:extLst>
              <a:ext uri="{FF2B5EF4-FFF2-40B4-BE49-F238E27FC236}">
                <a16:creationId xmlns:a16="http://schemas.microsoft.com/office/drawing/2014/main" id="{6A43F95B-43B0-4ED4-BE7B-2362AD1AE705}"/>
              </a:ext>
            </a:extLst>
          </p:cNvPr>
          <p:cNvSpPr/>
          <p:nvPr/>
        </p:nvSpPr>
        <p:spPr>
          <a:xfrm>
            <a:off x="1370029" y="519731"/>
            <a:ext cx="9621625" cy="1413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2EDE989-74E5-4534-BFC5-B0D975D71514}"/>
              </a:ext>
            </a:extLst>
          </p:cNvPr>
          <p:cNvSpPr txBox="1"/>
          <p:nvPr/>
        </p:nvSpPr>
        <p:spPr>
          <a:xfrm>
            <a:off x="6278251" y="2262797"/>
            <a:ext cx="1366887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ETT</a:t>
            </a:r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AF93D4A-412D-46CC-AF3E-C35E53198DD2}"/>
              </a:ext>
            </a:extLst>
          </p:cNvPr>
          <p:cNvSpPr txBox="1"/>
          <p:nvPr/>
        </p:nvSpPr>
        <p:spPr>
          <a:xfrm>
            <a:off x="9910687" y="2237924"/>
            <a:ext cx="1154961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LMA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464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6DC84F9-6F0F-4845-8EB4-3DBB8D13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1506" r="10763" b="65878"/>
          <a:stretch/>
        </p:blipFill>
        <p:spPr>
          <a:xfrm>
            <a:off x="1669255" y="2678683"/>
            <a:ext cx="9092381" cy="150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E1A703E-7940-48CA-9233-39DD76252978}"/>
              </a:ext>
            </a:extLst>
          </p:cNvPr>
          <p:cNvSpPr/>
          <p:nvPr/>
        </p:nvSpPr>
        <p:spPr>
          <a:xfrm>
            <a:off x="6620797" y="6265726"/>
            <a:ext cx="6048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</a:rPr>
              <a:t>Erskine RJ, Murphy PJ, Langton JA, Smith G.. Effect of age on the sensitivity of upper airway reflexes. Br J </a:t>
            </a:r>
            <a:r>
              <a:rPr lang="en-US" sz="1600" b="0" i="0" dirty="0" err="1">
                <a:effectLst/>
              </a:rPr>
              <a:t>Anaesth</a:t>
            </a:r>
            <a:r>
              <a:rPr lang="en-US" sz="1600" b="0" i="0" dirty="0">
                <a:effectLst/>
              </a:rPr>
              <a:t> 1993; 70(5).</a:t>
            </a:r>
            <a:endParaRPr lang="th-TH" sz="1600" dirty="0"/>
          </a:p>
        </p:txBody>
      </p:sp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7D12F89-B98A-439E-8EF4-F00010C6A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21075" r="17132" b="23728"/>
          <a:stretch/>
        </p:blipFill>
        <p:spPr>
          <a:xfrm>
            <a:off x="1602557" y="358218"/>
            <a:ext cx="9507871" cy="574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6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4476D2-F662-4B1A-9F35-24C05F18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414" y="426127"/>
            <a:ext cx="2642241" cy="82562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Outlines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FEE9B2-DC16-4C2A-AA16-9530D372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88" y="1371600"/>
            <a:ext cx="10515600" cy="5418306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Physiologic risk factors for regurgitation and aspiration</a:t>
            </a:r>
          </a:p>
          <a:p>
            <a:pPr marL="241300" marR="163195" indent="-241300">
              <a:lnSpc>
                <a:spcPts val="3600"/>
              </a:lnSpc>
              <a:spcBef>
                <a:spcPts val="229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Preoperative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considerations </a:t>
            </a:r>
          </a:p>
          <a:p>
            <a:pPr marL="0" marR="163195" indent="0">
              <a:lnSpc>
                <a:spcPts val="3600"/>
              </a:lnSpc>
              <a:spcBef>
                <a:spcPts val="229"/>
              </a:spcBef>
              <a:buNone/>
              <a:tabLst>
                <a:tab pos="241300" algn="l"/>
              </a:tabLst>
            </a:pP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		-Preoperative fasting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guideline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indent="0">
              <a:lnSpc>
                <a:spcPct val="100000"/>
              </a:lnSpc>
              <a:spcBef>
                <a:spcPts val="470"/>
              </a:spcBef>
              <a:buNone/>
            </a:pP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 	-Detection of full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stomach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indent="0">
              <a:lnSpc>
                <a:spcPct val="100000"/>
              </a:lnSpc>
              <a:spcBef>
                <a:spcPts val="215"/>
              </a:spcBef>
              <a:buNone/>
            </a:pP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	-Prophylaxis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of pulmonary</a:t>
            </a: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aspiration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41300">
              <a:lnSpc>
                <a:spcPct val="1246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Intraoperative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  <a:endParaRPr lang="en-US" spc="-1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5080" indent="0">
              <a:lnSpc>
                <a:spcPct val="124600"/>
              </a:lnSpc>
              <a:buNone/>
              <a:tabLst>
                <a:tab pos="241300" algn="l"/>
              </a:tabLst>
            </a:pP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		-Airway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n-US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indent="0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	-Emergence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extubation</a:t>
            </a:r>
            <a:r>
              <a:rPr lang="en-US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Management of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ulmonary</a:t>
            </a:r>
            <a:r>
              <a:rPr lang="en-US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aspiration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0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FC3C61-4E5A-4A73-8EA2-3D38640E1518}"/>
              </a:ext>
            </a:extLst>
          </p:cNvPr>
          <p:cNvSpPr txBox="1">
            <a:spLocks/>
          </p:cNvSpPr>
          <p:nvPr/>
        </p:nvSpPr>
        <p:spPr>
          <a:xfrm>
            <a:off x="0" y="2933777"/>
            <a:ext cx="12192000" cy="99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Calibri" panose="020F0502020204030204" pitchFamily="34" charset="0"/>
              </a:rPr>
              <a:t>Risk factors 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21067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BE5C1A-A955-415B-8E35-7D2B9867354C}"/>
              </a:ext>
            </a:extLst>
          </p:cNvPr>
          <p:cNvSpPr txBox="1">
            <a:spLocks/>
          </p:cNvSpPr>
          <p:nvPr/>
        </p:nvSpPr>
        <p:spPr>
          <a:xfrm>
            <a:off x="1976282" y="505209"/>
            <a:ext cx="8485240" cy="990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cs typeface="Calibri" panose="020F0502020204030204" pitchFamily="34" charset="0"/>
              </a:rPr>
              <a:t>Risk factors for aspiration pneumonitis </a:t>
            </a:r>
            <a:endParaRPr lang="th-TH" sz="4000" b="1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DF32E14-D05B-4753-8E25-13D12C12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4655" indent="-40259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5290" algn="l"/>
              </a:tabLst>
            </a:pPr>
            <a:r>
              <a:rPr lang="en-US" sz="3000" spc="-5" dirty="0">
                <a:cs typeface="Calibri"/>
              </a:rPr>
              <a:t>Increased </a:t>
            </a:r>
            <a:r>
              <a:rPr lang="en-US" sz="3000" spc="-20" dirty="0">
                <a:cs typeface="Calibri"/>
              </a:rPr>
              <a:t>gastric </a:t>
            </a:r>
            <a:r>
              <a:rPr lang="en-US" sz="3000" spc="-5" dirty="0">
                <a:cs typeface="Calibri"/>
              </a:rPr>
              <a:t>fluid volume </a:t>
            </a:r>
            <a:r>
              <a:rPr lang="en-US" sz="3000" dirty="0">
                <a:cs typeface="Calibri"/>
              </a:rPr>
              <a:t>with </a:t>
            </a:r>
            <a:r>
              <a:rPr lang="en-US" sz="3000" spc="-5" dirty="0">
                <a:cs typeface="Calibri"/>
              </a:rPr>
              <a:t>acidic</a:t>
            </a:r>
            <a:r>
              <a:rPr lang="en-US" sz="3000" spc="65" dirty="0">
                <a:cs typeface="Calibri"/>
              </a:rPr>
              <a:t> </a:t>
            </a:r>
            <a:r>
              <a:rPr lang="en-US" sz="3000" spc="-5" dirty="0">
                <a:cs typeface="Calibri"/>
              </a:rPr>
              <a:t>pH</a:t>
            </a:r>
            <a:endParaRPr lang="en-US" sz="3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lang="en-US" sz="3000" dirty="0">
              <a:cs typeface="Times New Roman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lang="en-US" sz="3000" spc="-15" dirty="0">
                <a:cs typeface="Calibri"/>
              </a:rPr>
              <a:t>Delayed gastric </a:t>
            </a:r>
            <a:r>
              <a:rPr lang="en-US" sz="3000" spc="-5" dirty="0">
                <a:cs typeface="Calibri"/>
              </a:rPr>
              <a:t>emptying</a:t>
            </a:r>
            <a:r>
              <a:rPr lang="en-US" sz="3000" spc="40" dirty="0">
                <a:cs typeface="Calibri"/>
              </a:rPr>
              <a:t> </a:t>
            </a:r>
            <a:r>
              <a:rPr lang="en-US" sz="3000" spc="-5" dirty="0">
                <a:cs typeface="Calibri"/>
              </a:rPr>
              <a:t>time</a:t>
            </a:r>
            <a:endParaRPr lang="en-US" sz="3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lang="en-US" sz="3000" dirty="0"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290" algn="l"/>
              </a:tabLst>
            </a:pPr>
            <a:r>
              <a:rPr lang="en-US" sz="3000" spc="-5" dirty="0">
                <a:cs typeface="Calibri"/>
              </a:rPr>
              <a:t>Impaired </a:t>
            </a:r>
            <a:r>
              <a:rPr lang="en-US" sz="3000" spc="-15" dirty="0">
                <a:cs typeface="Calibri"/>
              </a:rPr>
              <a:t>LES</a:t>
            </a:r>
            <a:r>
              <a:rPr lang="en-US" sz="3000" spc="20" dirty="0">
                <a:cs typeface="Calibri"/>
              </a:rPr>
              <a:t> </a:t>
            </a:r>
            <a:r>
              <a:rPr lang="en-US" sz="3000" spc="-15" dirty="0">
                <a:cs typeface="Calibri"/>
              </a:rPr>
              <a:t>pressure</a:t>
            </a:r>
            <a:endParaRPr lang="en-US" sz="3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lang="en-US" sz="3000" dirty="0">
              <a:cs typeface="Times New Roman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lang="en-US" sz="3000" spc="-5" dirty="0">
                <a:cs typeface="Calibri"/>
              </a:rPr>
              <a:t>Impaired </a:t>
            </a:r>
            <a:r>
              <a:rPr lang="en-US" sz="3000" spc="-15" dirty="0">
                <a:cs typeface="Calibri"/>
              </a:rPr>
              <a:t>UES</a:t>
            </a:r>
            <a:r>
              <a:rPr lang="en-US" sz="3000" spc="10" dirty="0">
                <a:cs typeface="Calibri"/>
              </a:rPr>
              <a:t> </a:t>
            </a:r>
            <a:r>
              <a:rPr lang="en-US" sz="3000" spc="-15" dirty="0">
                <a:cs typeface="Calibri"/>
              </a:rPr>
              <a:t>pressure</a:t>
            </a:r>
            <a:endParaRPr lang="en-US" sz="3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lang="en-US" sz="3000" dirty="0">
              <a:cs typeface="Times New Roman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lang="en-US" sz="3000" spc="-5" dirty="0">
                <a:cs typeface="Calibri"/>
              </a:rPr>
              <a:t>Loss of </a:t>
            </a:r>
            <a:r>
              <a:rPr lang="en-US" sz="3000" spc="-15" dirty="0">
                <a:cs typeface="Calibri"/>
              </a:rPr>
              <a:t>protective airway</a:t>
            </a:r>
            <a:r>
              <a:rPr lang="en-US" sz="3000" dirty="0">
                <a:cs typeface="Calibri"/>
              </a:rPr>
              <a:t> </a:t>
            </a:r>
            <a:r>
              <a:rPr lang="en-US" sz="3000" spc="-25" dirty="0">
                <a:cs typeface="Calibri"/>
              </a:rPr>
              <a:t>reflexes</a:t>
            </a:r>
            <a:endParaRPr lang="en-US" sz="3000" dirty="0">
              <a:cs typeface="Calibr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491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0B4E5-FCBB-45D6-B703-0053B257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96" y="1825625"/>
            <a:ext cx="9495503" cy="4014736"/>
          </a:xfrm>
        </p:spPr>
        <p:txBody>
          <a:bodyPr/>
          <a:lstStyle/>
          <a:p>
            <a:pPr marL="523875" indent="-457200">
              <a:lnSpc>
                <a:spcPct val="100000"/>
              </a:lnSpc>
              <a:spcBef>
                <a:spcPts val="3400"/>
              </a:spcBef>
              <a:buFont typeface="Arial"/>
              <a:buChar char="•"/>
              <a:tabLst>
                <a:tab pos="523875" algn="l"/>
                <a:tab pos="524510" algn="l"/>
              </a:tabLst>
            </a:pPr>
            <a:r>
              <a:rPr lang="en-US" sz="3600" u="none" spc="-5" dirty="0"/>
              <a:t>NPO time</a:t>
            </a:r>
          </a:p>
          <a:p>
            <a:pPr marL="523875" indent="-457200">
              <a:lnSpc>
                <a:spcPct val="100000"/>
              </a:lnSpc>
              <a:spcBef>
                <a:spcPts val="3404"/>
              </a:spcBef>
              <a:buFont typeface="Arial"/>
              <a:buChar char="•"/>
              <a:tabLst>
                <a:tab pos="523875" algn="l"/>
                <a:tab pos="524510" algn="l"/>
                <a:tab pos="4630420" algn="l"/>
              </a:tabLst>
            </a:pPr>
            <a:r>
              <a:rPr lang="en-US" sz="3600" u="none" spc="-10" dirty="0"/>
              <a:t>Gastric insufflation </a:t>
            </a:r>
            <a:r>
              <a:rPr lang="en-US" sz="3600" u="none" dirty="0"/>
              <a:t>(e.g., </a:t>
            </a:r>
            <a:r>
              <a:rPr lang="en-US" sz="3600" u="none" spc="-5" dirty="0"/>
              <a:t>mask </a:t>
            </a:r>
            <a:r>
              <a:rPr lang="en-US" sz="3600" u="none" spc="-15" dirty="0"/>
              <a:t>ventilation)</a:t>
            </a:r>
          </a:p>
          <a:p>
            <a:pPr marL="523875" indent="-457200">
              <a:lnSpc>
                <a:spcPct val="100000"/>
              </a:lnSpc>
              <a:spcBef>
                <a:spcPts val="3400"/>
              </a:spcBef>
              <a:buFont typeface="Arial"/>
              <a:buChar char="•"/>
              <a:tabLst>
                <a:tab pos="523875" algn="l"/>
                <a:tab pos="524510" algn="l"/>
                <a:tab pos="4840605" algn="l"/>
              </a:tabLst>
            </a:pPr>
            <a:r>
              <a:rPr lang="en-US" sz="3600" u="none" dirty="0"/>
              <a:t>Acid</a:t>
            </a:r>
            <a:r>
              <a:rPr lang="en-US" sz="3600" u="none" spc="-20" dirty="0"/>
              <a:t> hypersecretion </a:t>
            </a:r>
            <a:r>
              <a:rPr lang="en-US" sz="3600" u="none" dirty="0"/>
              <a:t>(e.g., </a:t>
            </a:r>
            <a:r>
              <a:rPr lang="en-US" sz="3600" u="none" spc="-10" dirty="0"/>
              <a:t>hypoglycemia,</a:t>
            </a:r>
            <a:r>
              <a:rPr lang="en-US" sz="3600" u="none" spc="-80" dirty="0"/>
              <a:t> </a:t>
            </a:r>
            <a:r>
              <a:rPr lang="en-US" sz="3600" u="none" spc="-10" dirty="0"/>
              <a:t>alcohol)</a:t>
            </a:r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C79699B-62D3-4CFD-9BF4-98136A6E6258}"/>
              </a:ext>
            </a:extLst>
          </p:cNvPr>
          <p:cNvSpPr txBox="1">
            <a:spLocks/>
          </p:cNvSpPr>
          <p:nvPr/>
        </p:nvSpPr>
        <p:spPr>
          <a:xfrm>
            <a:off x="0" y="375527"/>
            <a:ext cx="12192000" cy="8505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4655" indent="-402590" algn="ctr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5290" algn="l"/>
              </a:tabLst>
            </a:pPr>
            <a:r>
              <a:rPr lang="en-US" sz="4000" b="1" spc="-5" dirty="0">
                <a:cs typeface="Calibri"/>
              </a:rPr>
              <a:t> Increased </a:t>
            </a:r>
            <a:r>
              <a:rPr lang="en-US" sz="4000" b="1" spc="-20" dirty="0">
                <a:cs typeface="Calibri"/>
              </a:rPr>
              <a:t>gastric </a:t>
            </a:r>
            <a:r>
              <a:rPr lang="en-US" sz="4000" b="1" spc="-5" dirty="0">
                <a:cs typeface="Calibri"/>
              </a:rPr>
              <a:t>fluid volume, pressure, and acidic</a:t>
            </a:r>
            <a:r>
              <a:rPr lang="en-US" sz="4000" b="1" spc="65" dirty="0">
                <a:cs typeface="Calibri"/>
              </a:rPr>
              <a:t> </a:t>
            </a:r>
            <a:r>
              <a:rPr lang="en-US" sz="4000" b="1" spc="-5" dirty="0">
                <a:cs typeface="Calibri"/>
              </a:rPr>
              <a:t>pH</a:t>
            </a:r>
            <a:endParaRPr lang="en-US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2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5A74439-78C3-42AE-B93F-FBF76383ADB9}"/>
              </a:ext>
            </a:extLst>
          </p:cNvPr>
          <p:cNvSpPr txBox="1">
            <a:spLocks/>
          </p:cNvSpPr>
          <p:nvPr/>
        </p:nvSpPr>
        <p:spPr>
          <a:xfrm>
            <a:off x="1260049" y="489364"/>
            <a:ext cx="9671901" cy="717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4655" indent="-402590" algn="ctr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5290" algn="l"/>
              </a:tabLst>
            </a:pPr>
            <a:r>
              <a:rPr lang="en-US" sz="4000" b="1" spc="-5" dirty="0">
                <a:cs typeface="Calibri"/>
              </a:rPr>
              <a:t> Increased </a:t>
            </a:r>
            <a:r>
              <a:rPr lang="en-US" sz="4000" b="1" spc="-20" dirty="0">
                <a:cs typeface="Calibri"/>
              </a:rPr>
              <a:t>gastric </a:t>
            </a:r>
            <a:r>
              <a:rPr lang="en-US" sz="4000" b="1" spc="-5" dirty="0">
                <a:cs typeface="Calibri"/>
              </a:rPr>
              <a:t>fluid volume </a:t>
            </a:r>
            <a:r>
              <a:rPr lang="en-US" sz="4000" b="1" dirty="0">
                <a:cs typeface="Calibri"/>
              </a:rPr>
              <a:t>with </a:t>
            </a:r>
            <a:r>
              <a:rPr lang="en-US" sz="4000" b="1" spc="-5" dirty="0">
                <a:cs typeface="Calibri"/>
              </a:rPr>
              <a:t>acidic</a:t>
            </a:r>
            <a:r>
              <a:rPr lang="en-US" sz="4000" b="1" spc="65" dirty="0">
                <a:cs typeface="Calibri"/>
              </a:rPr>
              <a:t> </a:t>
            </a:r>
            <a:r>
              <a:rPr lang="en-US" sz="4000" b="1" spc="-5" dirty="0">
                <a:cs typeface="Calibri"/>
              </a:rPr>
              <a:t>pH</a:t>
            </a:r>
            <a:endParaRPr lang="en-US" sz="4000" b="1" dirty="0">
              <a:cs typeface="Calibri"/>
            </a:endParaRPr>
          </a:p>
        </p:txBody>
      </p:sp>
      <p:pic>
        <p:nvPicPr>
          <p:cNvPr id="8" name="รูปภาพ 7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769076B-565E-42CB-A578-FD5AE67EE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0071" r="2957" b="73763"/>
          <a:stretch/>
        </p:blipFill>
        <p:spPr>
          <a:xfrm>
            <a:off x="717754" y="1663142"/>
            <a:ext cx="10912667" cy="1042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99B4B73-8650-4C8A-968A-2C260D12A05A}"/>
              </a:ext>
            </a:extLst>
          </p:cNvPr>
          <p:cNvSpPr txBox="1"/>
          <p:nvPr/>
        </p:nvSpPr>
        <p:spPr>
          <a:xfrm>
            <a:off x="717753" y="3429000"/>
            <a:ext cx="1107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volume (0.3 ml/kg), low pH (1.0)              </a:t>
            </a:r>
            <a:r>
              <a:rPr lang="en-US" dirty="0">
                <a:latin typeface="Franklin Gothic Book" panose="020B0503020102020204" pitchFamily="34" charset="0"/>
              </a:rPr>
              <a:t>→ high mortality rate (90%)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High volume (1-2 ml/kg), 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higher pH (≥1.8)  </a:t>
            </a:r>
            <a:r>
              <a:rPr lang="en-US" dirty="0">
                <a:latin typeface="Franklin Gothic Book" panose="020B0503020102020204" pitchFamily="34" charset="0"/>
              </a:rPr>
              <a:t>→ lower mortality rate (14%) </a:t>
            </a:r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496CB72-9267-46BC-8254-599B4E28849D}"/>
              </a:ext>
            </a:extLst>
          </p:cNvPr>
          <p:cNvSpPr txBox="1"/>
          <p:nvPr/>
        </p:nvSpPr>
        <p:spPr>
          <a:xfrm>
            <a:off x="783742" y="5307291"/>
            <a:ext cx="1091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suggest the routine use of non particulate antacids in patients at risk from aspiration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5C810F-86CA-4F54-97FC-A306676E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43" y="3415067"/>
            <a:ext cx="10827019" cy="1740407"/>
          </a:xfrm>
        </p:spPr>
        <p:txBody>
          <a:bodyPr>
            <a:normAutofit/>
          </a:bodyPr>
          <a:lstStyle/>
          <a:p>
            <a:r>
              <a:rPr lang="en-US" dirty="0"/>
              <a:t>0.4-0.6 ml/kg, pH 1   ;  mild to moderate(clinical + radiologic), no death</a:t>
            </a:r>
          </a:p>
          <a:p>
            <a:r>
              <a:rPr lang="en-US" dirty="0"/>
              <a:t>0.8-1.0 ml/kg, pH 1   ;  increasing severe pneumonitis</a:t>
            </a:r>
          </a:p>
          <a:p>
            <a:r>
              <a:rPr lang="en-US" dirty="0"/>
              <a:t>1.0 ml/kg , pH 1         ;  pneumonitis with 50% mortality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9A298305-ADB2-4780-B5AC-7559C420AB6B}"/>
              </a:ext>
            </a:extLst>
          </p:cNvPr>
          <p:cNvSpPr txBox="1">
            <a:spLocks/>
          </p:cNvSpPr>
          <p:nvPr/>
        </p:nvSpPr>
        <p:spPr>
          <a:xfrm>
            <a:off x="1498862" y="339953"/>
            <a:ext cx="9700181" cy="692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4655" indent="-402590" algn="ctr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5290" algn="l"/>
              </a:tabLst>
            </a:pPr>
            <a:r>
              <a:rPr lang="en-US" sz="4000" b="1" spc="-5" dirty="0">
                <a:cs typeface="Calibri"/>
              </a:rPr>
              <a:t> Increased </a:t>
            </a:r>
            <a:r>
              <a:rPr lang="en-US" sz="4000" b="1" spc="-20" dirty="0">
                <a:cs typeface="Calibri"/>
              </a:rPr>
              <a:t>gastric </a:t>
            </a:r>
            <a:r>
              <a:rPr lang="en-US" sz="4000" b="1" spc="-5" dirty="0">
                <a:cs typeface="Calibri"/>
              </a:rPr>
              <a:t>fluid volume </a:t>
            </a:r>
            <a:r>
              <a:rPr lang="en-US" sz="4000" b="1" dirty="0">
                <a:cs typeface="Calibri"/>
              </a:rPr>
              <a:t>with </a:t>
            </a:r>
            <a:r>
              <a:rPr lang="en-US" sz="4000" b="1" spc="-5" dirty="0">
                <a:cs typeface="Calibri"/>
              </a:rPr>
              <a:t>acidic</a:t>
            </a:r>
            <a:r>
              <a:rPr lang="en-US" sz="4000" b="1" spc="65" dirty="0">
                <a:cs typeface="Calibri"/>
              </a:rPr>
              <a:t> </a:t>
            </a:r>
            <a:r>
              <a:rPr lang="en-US" sz="4000" b="1" spc="-5" dirty="0">
                <a:cs typeface="Calibri"/>
              </a:rPr>
              <a:t>pH</a:t>
            </a:r>
            <a:endParaRPr lang="en-US" sz="4000" b="1" dirty="0"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DDFF43A-E568-4BEF-82C8-786BCFABB978}"/>
              </a:ext>
            </a:extLst>
          </p:cNvPr>
          <p:cNvSpPr/>
          <p:nvPr/>
        </p:nvSpPr>
        <p:spPr>
          <a:xfrm>
            <a:off x="1429366" y="1385316"/>
            <a:ext cx="9986494" cy="1602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8BC084F-EDDE-4699-83FE-5C1B786F23C5}"/>
              </a:ext>
            </a:extLst>
          </p:cNvPr>
          <p:cNvSpPr txBox="1"/>
          <p:nvPr/>
        </p:nvSpPr>
        <p:spPr>
          <a:xfrm>
            <a:off x="2554664" y="5371428"/>
            <a:ext cx="734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Critical volume = 0.8 ml/kg, pH 1.0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FF44BD3-762F-4330-A153-5F2B63B5F145}"/>
              </a:ext>
            </a:extLst>
          </p:cNvPr>
          <p:cNvSpPr/>
          <p:nvPr/>
        </p:nvSpPr>
        <p:spPr>
          <a:xfrm>
            <a:off x="4901938" y="6295268"/>
            <a:ext cx="719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dirty="0" err="1">
                <a:effectLst/>
              </a:rPr>
              <a:t>Raidoo</a:t>
            </a:r>
            <a:r>
              <a:rPr lang="en-US" sz="1400" b="0" i="0" dirty="0">
                <a:effectLst/>
              </a:rPr>
              <a:t> DM, </a:t>
            </a:r>
            <a:r>
              <a:rPr lang="en-US" sz="1400" b="0" i="0" dirty="0" err="1">
                <a:effectLst/>
              </a:rPr>
              <a:t>Rocke</a:t>
            </a:r>
            <a:r>
              <a:rPr lang="en-US" sz="1400" b="0" i="0" dirty="0">
                <a:effectLst/>
              </a:rPr>
              <a:t> DA, Brock-</a:t>
            </a:r>
            <a:r>
              <a:rPr lang="en-US" sz="1400" b="0" i="0" dirty="0" err="1">
                <a:effectLst/>
              </a:rPr>
              <a:t>Utne</a:t>
            </a:r>
            <a:r>
              <a:rPr lang="en-US" sz="1400" b="0" i="0" dirty="0">
                <a:effectLst/>
              </a:rPr>
              <a:t> JG, </a:t>
            </a:r>
            <a:r>
              <a:rPr lang="en-US" sz="1400" b="0" i="0" dirty="0" err="1">
                <a:effectLst/>
              </a:rPr>
              <a:t>Marszalek</a:t>
            </a:r>
            <a:r>
              <a:rPr lang="en-US" sz="1400" b="0" i="0" dirty="0">
                <a:effectLst/>
              </a:rPr>
              <a:t> A, Engelbrecht HE. Critical volume for pulmonary acid aspiration: reappraisal in a primate model. Br J </a:t>
            </a:r>
            <a:r>
              <a:rPr lang="en-US" sz="1400" b="0" i="0" dirty="0" err="1">
                <a:effectLst/>
              </a:rPr>
              <a:t>Anaesth</a:t>
            </a:r>
            <a:r>
              <a:rPr lang="en-US" sz="1400" b="0" i="0" dirty="0">
                <a:effectLst/>
              </a:rPr>
              <a:t>. 1990; 65(2).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1224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9E190F-7CA8-4AD6-8FD1-EBAD2A64A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22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Intestinal obstruction</a:t>
            </a:r>
          </a:p>
          <a:p>
            <a:r>
              <a:rPr lang="en-US" dirty="0"/>
              <a:t>Pregnancy</a:t>
            </a:r>
          </a:p>
          <a:p>
            <a:r>
              <a:rPr lang="en-US" dirty="0"/>
              <a:t>Morbid obesity</a:t>
            </a:r>
          </a:p>
          <a:p>
            <a:r>
              <a:rPr lang="en-US" dirty="0"/>
              <a:t>DM (diabetic gastroparesis), peptic ulcer disease, </a:t>
            </a:r>
            <a:r>
              <a:rPr lang="en-US" dirty="0">
                <a:solidFill>
                  <a:srgbClr val="FF0000"/>
                </a:solidFill>
              </a:rPr>
              <a:t>trauma</a:t>
            </a:r>
          </a:p>
          <a:p>
            <a:r>
              <a:rPr lang="en-US" dirty="0"/>
              <a:t>Sympathetic stimulation </a:t>
            </a:r>
          </a:p>
          <a:p>
            <a:pPr marL="457200" lvl="1" indent="0">
              <a:buNone/>
            </a:pPr>
            <a:r>
              <a:rPr lang="en-US" sz="2800" dirty="0"/>
              <a:t>acute pain, anxiety, stress</a:t>
            </a:r>
          </a:p>
          <a:p>
            <a:r>
              <a:rPr lang="en-US" dirty="0"/>
              <a:t>Drugs</a:t>
            </a:r>
          </a:p>
          <a:p>
            <a:pPr marL="457200" lvl="1" indent="0">
              <a:buNone/>
            </a:pPr>
            <a:r>
              <a:rPr lang="en-US" sz="2800" dirty="0"/>
              <a:t>opioids, anticholinergics</a:t>
            </a:r>
            <a:endParaRPr lang="th-TH" sz="28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47EAB49-4174-4B24-8591-5820A7D3D53C}"/>
              </a:ext>
            </a:extLst>
          </p:cNvPr>
          <p:cNvSpPr txBox="1">
            <a:spLocks/>
          </p:cNvSpPr>
          <p:nvPr/>
        </p:nvSpPr>
        <p:spPr>
          <a:xfrm>
            <a:off x="2818613" y="492501"/>
            <a:ext cx="6967705" cy="714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2. Delayed gastric emptying time</a:t>
            </a:r>
          </a:p>
        </p:txBody>
      </p:sp>
    </p:spTree>
    <p:extLst>
      <p:ext uri="{BB962C8B-B14F-4D97-AF65-F5344CB8AC3E}">
        <p14:creationId xmlns:p14="http://schemas.microsoft.com/office/powerpoint/2010/main" val="82461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A562D28-F2C5-43CD-A4AE-879B13B5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12" y="2100834"/>
            <a:ext cx="7870794" cy="3208014"/>
          </a:xfrm>
        </p:spPr>
        <p:txBody>
          <a:bodyPr/>
          <a:lstStyle/>
          <a:p>
            <a:r>
              <a:rPr lang="en-US" sz="3600" dirty="0"/>
              <a:t>Pregnancy</a:t>
            </a:r>
          </a:p>
          <a:p>
            <a:r>
              <a:rPr lang="en-US" sz="3600" dirty="0"/>
              <a:t>GERD</a:t>
            </a:r>
          </a:p>
          <a:p>
            <a:r>
              <a:rPr lang="en-US" sz="3600" dirty="0"/>
              <a:t>Hiatal hernia</a:t>
            </a:r>
          </a:p>
          <a:p>
            <a:r>
              <a:rPr lang="en-US" sz="3600" dirty="0"/>
              <a:t>Laryngoscopy</a:t>
            </a:r>
          </a:p>
          <a:p>
            <a:r>
              <a:rPr lang="en-US" sz="3600" dirty="0"/>
              <a:t>Cricoid pressure application</a:t>
            </a: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A638AEC-D9BD-471D-BB31-23C9C1585204}"/>
              </a:ext>
            </a:extLst>
          </p:cNvPr>
          <p:cNvSpPr txBox="1">
            <a:spLocks/>
          </p:cNvSpPr>
          <p:nvPr/>
        </p:nvSpPr>
        <p:spPr>
          <a:xfrm>
            <a:off x="3789575" y="660613"/>
            <a:ext cx="5283353" cy="6308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3. Impaired LES pressure</a:t>
            </a:r>
          </a:p>
        </p:txBody>
      </p:sp>
    </p:spTree>
    <p:extLst>
      <p:ext uri="{BB962C8B-B14F-4D97-AF65-F5344CB8AC3E}">
        <p14:creationId xmlns:p14="http://schemas.microsoft.com/office/powerpoint/2010/main" val="237866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C5A6FAC-6D6D-4D76-8F35-4DB26FD2C6B9}"/>
              </a:ext>
            </a:extLst>
          </p:cNvPr>
          <p:cNvSpPr txBox="1">
            <a:spLocks/>
          </p:cNvSpPr>
          <p:nvPr/>
        </p:nvSpPr>
        <p:spPr>
          <a:xfrm>
            <a:off x="4455645" y="411373"/>
            <a:ext cx="3280710" cy="718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Pregnancy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4D0BF4B-EA72-4CB9-8268-EE0DB10E4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1254" r="6174" b="36632"/>
          <a:stretch/>
        </p:blipFill>
        <p:spPr bwMode="auto">
          <a:xfrm>
            <a:off x="678426" y="1563327"/>
            <a:ext cx="10835148" cy="30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รูปตัวแอล 6">
            <a:extLst>
              <a:ext uri="{FF2B5EF4-FFF2-40B4-BE49-F238E27FC236}">
                <a16:creationId xmlns:a16="http://schemas.microsoft.com/office/drawing/2014/main" id="{94580E74-D37F-447E-9DB0-4642846658B4}"/>
              </a:ext>
            </a:extLst>
          </p:cNvPr>
          <p:cNvSpPr/>
          <p:nvPr/>
        </p:nvSpPr>
        <p:spPr>
          <a:xfrm rot="10800000">
            <a:off x="3000650" y="2654422"/>
            <a:ext cx="6445189" cy="1103051"/>
          </a:xfrm>
          <a:prstGeom prst="corner">
            <a:avLst>
              <a:gd name="adj1" fmla="val 28270"/>
              <a:gd name="adj2" fmla="val 139784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6CF94EF-80A9-4CD8-A1E9-02AFED2101EB}"/>
              </a:ext>
            </a:extLst>
          </p:cNvPr>
          <p:cNvSpPr txBox="1"/>
          <p:nvPr/>
        </p:nvSpPr>
        <p:spPr>
          <a:xfrm>
            <a:off x="547680" y="5054527"/>
            <a:ext cx="1109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Barrier pressure = Difference between intragastric pressure and tone of lower esophageal high-pressure zone</a:t>
            </a:r>
            <a:endParaRPr lang="th-TH" b="1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CD42A6-8616-4667-A0E3-AE5918B55910}"/>
              </a:ext>
            </a:extLst>
          </p:cNvPr>
          <p:cNvSpPr txBox="1"/>
          <p:nvPr/>
        </p:nvSpPr>
        <p:spPr>
          <a:xfrm>
            <a:off x="5648221" y="6354452"/>
            <a:ext cx="654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Chesnut’s</a:t>
            </a:r>
            <a:r>
              <a:rPr lang="en-US" sz="1800" dirty="0"/>
              <a:t> obstetric anesthesia : principles and practice, 6</a:t>
            </a:r>
            <a:r>
              <a:rPr lang="en-US" sz="1800" baseline="30000" dirty="0"/>
              <a:t>th</a:t>
            </a:r>
            <a:r>
              <a:rPr lang="en-US" sz="1800" dirty="0"/>
              <a:t> ed;2020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09384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3BD3EF-AAE7-4359-BCC7-965AF8BA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44" y="4029661"/>
            <a:ext cx="10515600" cy="2401825"/>
          </a:xfrm>
        </p:spPr>
        <p:txBody>
          <a:bodyPr/>
          <a:lstStyle/>
          <a:p>
            <a:r>
              <a:rPr lang="en-US" dirty="0"/>
              <a:t>TOF ratio </a:t>
            </a:r>
            <a:r>
              <a:rPr lang="en-US" dirty="0">
                <a:solidFill>
                  <a:srgbClr val="FF0000"/>
                </a:solidFill>
              </a:rPr>
              <a:t>≤ 0.7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Pharyngolaryngeal</a:t>
            </a:r>
            <a:r>
              <a:rPr lang="en-US" dirty="0"/>
              <a:t> function is </a:t>
            </a:r>
            <a:r>
              <a:rPr lang="en-US" dirty="0">
                <a:solidFill>
                  <a:srgbClr val="FF0000"/>
                </a:solidFill>
              </a:rPr>
              <a:t>not sufficient recovery</a:t>
            </a:r>
          </a:p>
          <a:p>
            <a:pPr marL="0" indent="0">
              <a:buNone/>
            </a:pPr>
            <a:r>
              <a:rPr lang="en-US" dirty="0"/>
              <a:t>	- Incidence of pulmonary aspiration is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th-TH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DAE0DBD-FF84-4BBC-820C-60014786571B}"/>
              </a:ext>
            </a:extLst>
          </p:cNvPr>
          <p:cNvSpPr/>
          <p:nvPr/>
        </p:nvSpPr>
        <p:spPr>
          <a:xfrm>
            <a:off x="1001244" y="1480007"/>
            <a:ext cx="10219368" cy="207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F16420B2-801C-404B-B715-B75A038705D8}"/>
              </a:ext>
            </a:extLst>
          </p:cNvPr>
          <p:cNvSpPr txBox="1">
            <a:spLocks/>
          </p:cNvSpPr>
          <p:nvPr/>
        </p:nvSpPr>
        <p:spPr>
          <a:xfrm>
            <a:off x="3685880" y="396475"/>
            <a:ext cx="5646656" cy="734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4. Impaired UES pressure</a:t>
            </a:r>
          </a:p>
        </p:txBody>
      </p:sp>
    </p:spTree>
    <p:extLst>
      <p:ext uri="{BB962C8B-B14F-4D97-AF65-F5344CB8AC3E}">
        <p14:creationId xmlns:p14="http://schemas.microsoft.com/office/powerpoint/2010/main" val="1856120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F2D8777-1E17-4A25-B690-143A03A41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679" y="179011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Induction agents : thiopental, midazolam, succinylcholine</a:t>
            </a:r>
          </a:p>
          <a:p>
            <a:r>
              <a:rPr lang="en-US" sz="3600" dirty="0"/>
              <a:t>Ketamine : no effect to UES tone</a:t>
            </a:r>
          </a:p>
          <a:p>
            <a:r>
              <a:rPr lang="en-US" sz="3600" dirty="0"/>
              <a:t>Duration of surgery : long lasting surgery</a:t>
            </a:r>
          </a:p>
          <a:p>
            <a:r>
              <a:rPr lang="en-US" sz="3600" dirty="0"/>
              <a:t>Type of surgery : abdominal</a:t>
            </a:r>
          </a:p>
          <a:p>
            <a:r>
              <a:rPr lang="en-US" sz="3600" dirty="0"/>
              <a:t>Age</a:t>
            </a:r>
            <a:endParaRPr lang="th-TH" sz="36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16BE3EB-C1A6-459C-BC00-4BA385D70212}"/>
              </a:ext>
            </a:extLst>
          </p:cNvPr>
          <p:cNvSpPr txBox="1">
            <a:spLocks/>
          </p:cNvSpPr>
          <p:nvPr/>
        </p:nvSpPr>
        <p:spPr>
          <a:xfrm>
            <a:off x="3411794" y="544539"/>
            <a:ext cx="5759245" cy="831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4. Impaired UES pressure</a:t>
            </a:r>
          </a:p>
        </p:txBody>
      </p:sp>
    </p:spTree>
    <p:extLst>
      <p:ext uri="{BB962C8B-B14F-4D97-AF65-F5344CB8AC3E}">
        <p14:creationId xmlns:p14="http://schemas.microsoft.com/office/powerpoint/2010/main" val="119568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30FFA44-8B0A-4D8A-9914-822F7821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63" y="903541"/>
            <a:ext cx="3227673" cy="6528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Introduction</a:t>
            </a:r>
            <a:endParaRPr lang="th-TH" sz="4000" b="1" dirty="0"/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20176C90-DC1E-4CB5-8A55-08D5D71A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1961965"/>
            <a:ext cx="10040645" cy="3826275"/>
          </a:xfrm>
        </p:spPr>
        <p:txBody>
          <a:bodyPr/>
          <a:lstStyle/>
          <a:p>
            <a:r>
              <a:rPr lang="en-US" dirty="0"/>
              <a:t>“Full stomach” refers to presence of residual solid or liquid foods in the stomach </a:t>
            </a:r>
            <a:r>
              <a:rPr lang="en-US" dirty="0">
                <a:solidFill>
                  <a:srgbClr val="FF0000"/>
                </a:solidFill>
              </a:rPr>
              <a:t>at induction of anesthesia</a:t>
            </a:r>
          </a:p>
          <a:p>
            <a:r>
              <a:rPr lang="en-US" dirty="0"/>
              <a:t>Risk for </a:t>
            </a:r>
            <a:r>
              <a:rPr lang="en-US" dirty="0">
                <a:solidFill>
                  <a:srgbClr val="FF0000"/>
                </a:solidFill>
              </a:rPr>
              <a:t>regurgitation and aspiration</a:t>
            </a:r>
          </a:p>
          <a:p>
            <a:r>
              <a:rPr lang="en-US" dirty="0"/>
              <a:t>Prevention of pulmonary aspiration and airway management is challenge!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381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688E165-3172-4DDB-AEF6-2E2CB5FA5E6E}"/>
              </a:ext>
            </a:extLst>
          </p:cNvPr>
          <p:cNvSpPr txBox="1">
            <a:spLocks/>
          </p:cNvSpPr>
          <p:nvPr/>
        </p:nvSpPr>
        <p:spPr>
          <a:xfrm>
            <a:off x="2400743" y="469125"/>
            <a:ext cx="7764139" cy="831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5. Loss of protective airway reflexes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8F7FCA-2A07-4DE4-A5C4-5B2BCE1B2B44}"/>
              </a:ext>
            </a:extLst>
          </p:cNvPr>
          <p:cNvSpPr/>
          <p:nvPr/>
        </p:nvSpPr>
        <p:spPr>
          <a:xfrm>
            <a:off x="826130" y="2190223"/>
            <a:ext cx="10913364" cy="197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870" y="334149"/>
            <a:ext cx="8741243" cy="5851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7403" y="5073396"/>
            <a:ext cx="1533525" cy="524510"/>
          </a:xfrm>
          <a:custGeom>
            <a:avLst/>
            <a:gdLst/>
            <a:ahLst/>
            <a:cxnLst/>
            <a:rect l="l" t="t" r="r" b="b"/>
            <a:pathLst>
              <a:path w="1533525" h="524510">
                <a:moveTo>
                  <a:pt x="0" y="524255"/>
                </a:moveTo>
                <a:lnTo>
                  <a:pt x="1533144" y="524255"/>
                </a:lnTo>
                <a:lnTo>
                  <a:pt x="153314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3555" y="548640"/>
            <a:ext cx="954405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2640"/>
              </a:lnSpc>
            </a:pPr>
            <a:r>
              <a:rPr sz="2800" spc="-35" dirty="0">
                <a:latin typeface="Calibri"/>
                <a:cs typeface="Calibri"/>
              </a:rPr>
              <a:t>Paw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3995" y="1275588"/>
            <a:ext cx="1533525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ts val="2645"/>
              </a:lnSpc>
            </a:pPr>
            <a:r>
              <a:rPr sz="2800" spc="-10" dirty="0">
                <a:latin typeface="Calibri"/>
                <a:cs typeface="Calibri"/>
              </a:rPr>
              <a:t>airflow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8627" y="1918716"/>
            <a:ext cx="622300" cy="365760"/>
          </a:xfrm>
          <a:custGeom>
            <a:avLst/>
            <a:gdLst/>
            <a:ahLst/>
            <a:cxnLst/>
            <a:rect l="l" t="t" r="r" b="b"/>
            <a:pathLst>
              <a:path w="622300" h="365760">
                <a:moveTo>
                  <a:pt x="0" y="365760"/>
                </a:moveTo>
                <a:lnTo>
                  <a:pt x="621791" y="365760"/>
                </a:lnTo>
                <a:lnTo>
                  <a:pt x="62179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8627" y="1918716"/>
            <a:ext cx="622300" cy="365760"/>
          </a:xfrm>
          <a:custGeom>
            <a:avLst/>
            <a:gdLst/>
            <a:ahLst/>
            <a:cxnLst/>
            <a:rect l="l" t="t" r="r" b="b"/>
            <a:pathLst>
              <a:path w="622300" h="365760">
                <a:moveTo>
                  <a:pt x="0" y="365760"/>
                </a:moveTo>
                <a:lnTo>
                  <a:pt x="621791" y="365760"/>
                </a:lnTo>
                <a:lnTo>
                  <a:pt x="62179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2192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3563" y="1848992"/>
            <a:ext cx="393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775" baseline="-21021" dirty="0">
                <a:latin typeface="Calibri"/>
                <a:cs typeface="Calibri"/>
              </a:rPr>
              <a:t>T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7276" y="2607564"/>
            <a:ext cx="1533525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3210">
              <a:lnSpc>
                <a:spcPts val="2880"/>
              </a:lnSpc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4788" y="3826764"/>
            <a:ext cx="952500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ts val="2640"/>
              </a:lnSpc>
            </a:pPr>
            <a:r>
              <a:rPr sz="2800" spc="-35" dirty="0">
                <a:latin typeface="Calibri"/>
                <a:cs typeface="Calibri"/>
              </a:rPr>
              <a:t>Paw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5227" y="4553711"/>
            <a:ext cx="1531620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3525">
              <a:lnSpc>
                <a:spcPts val="2645"/>
              </a:lnSpc>
            </a:pPr>
            <a:r>
              <a:rPr sz="2800" spc="-10" dirty="0">
                <a:latin typeface="Calibri"/>
                <a:cs typeface="Calibri"/>
              </a:rPr>
              <a:t>airflow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88335" y="5196840"/>
            <a:ext cx="622300" cy="365760"/>
          </a:xfrm>
          <a:custGeom>
            <a:avLst/>
            <a:gdLst/>
            <a:ahLst/>
            <a:cxnLst/>
            <a:rect l="l" t="t" r="r" b="b"/>
            <a:pathLst>
              <a:path w="622300" h="365760">
                <a:moveTo>
                  <a:pt x="0" y="365760"/>
                </a:moveTo>
                <a:lnTo>
                  <a:pt x="621791" y="365760"/>
                </a:lnTo>
                <a:lnTo>
                  <a:pt x="62179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8335" y="5196840"/>
            <a:ext cx="622300" cy="365760"/>
          </a:xfrm>
          <a:custGeom>
            <a:avLst/>
            <a:gdLst/>
            <a:ahLst/>
            <a:cxnLst/>
            <a:rect l="l" t="t" r="r" b="b"/>
            <a:pathLst>
              <a:path w="622300" h="365760">
                <a:moveTo>
                  <a:pt x="0" y="365760"/>
                </a:moveTo>
                <a:lnTo>
                  <a:pt x="621791" y="365760"/>
                </a:lnTo>
                <a:lnTo>
                  <a:pt x="62179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2192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3525" y="5126812"/>
            <a:ext cx="393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775" baseline="-21021" dirty="0">
                <a:latin typeface="Calibri"/>
                <a:cs typeface="Calibri"/>
              </a:rPr>
              <a:t>T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8507" y="5884164"/>
            <a:ext cx="1531620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2880"/>
              </a:lnSpc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355" y="1685544"/>
            <a:ext cx="1739264" cy="599440"/>
          </a:xfrm>
          <a:prstGeom prst="rect">
            <a:avLst/>
          </a:prstGeom>
          <a:solidFill>
            <a:srgbClr val="B4C7E7"/>
          </a:solidFill>
          <a:ln w="12191">
            <a:solidFill>
              <a:srgbClr val="2F528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200"/>
              </a:spcBef>
            </a:pPr>
            <a:r>
              <a:rPr sz="2800" spc="-10" dirty="0">
                <a:latin typeface="Calibri"/>
                <a:cs typeface="Calibri"/>
              </a:rPr>
              <a:t>Larynx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355" y="4757928"/>
            <a:ext cx="1739264" cy="599440"/>
          </a:xfrm>
          <a:prstGeom prst="rect">
            <a:avLst/>
          </a:prstGeom>
          <a:solidFill>
            <a:srgbClr val="B4C7E7"/>
          </a:solidFill>
          <a:ln w="12191">
            <a:solidFill>
              <a:srgbClr val="2F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509"/>
              </a:spcBef>
            </a:pPr>
            <a:r>
              <a:rPr sz="2800" spc="-40" dirty="0">
                <a:latin typeface="Calibri"/>
                <a:cs typeface="Calibri"/>
              </a:rPr>
              <a:t>Trachea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9C9365D2-85B3-44AD-8DF6-FBD64572DD72}"/>
              </a:ext>
            </a:extLst>
          </p:cNvPr>
          <p:cNvSpPr/>
          <p:nvPr/>
        </p:nvSpPr>
        <p:spPr>
          <a:xfrm>
            <a:off x="3915794" y="6334780"/>
            <a:ext cx="89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Helvetica" panose="020B0604020202020204" pitchFamily="34" charset="0"/>
              </a:rPr>
              <a:t>Differences in respiratory reflex responses from the larynx, trachea, and bronchi in anesthetized female subjects, Nishino T, Anesthesiology. 1996 Jan;84(1):70-4</a:t>
            </a:r>
            <a:endParaRPr lang="th-TH" sz="1400" dirty="0"/>
          </a:p>
        </p:txBody>
      </p:sp>
      <p:sp>
        <p:nvSpPr>
          <p:cNvPr id="23" name="ลูกศร: ขึ้น-ลง 22">
            <a:extLst>
              <a:ext uri="{FF2B5EF4-FFF2-40B4-BE49-F238E27FC236}">
                <a16:creationId xmlns:a16="http://schemas.microsoft.com/office/drawing/2014/main" id="{66150F5A-01E4-4F68-9FDF-335A3999E036}"/>
              </a:ext>
            </a:extLst>
          </p:cNvPr>
          <p:cNvSpPr/>
          <p:nvPr/>
        </p:nvSpPr>
        <p:spPr>
          <a:xfrm>
            <a:off x="7192652" y="2823390"/>
            <a:ext cx="245095" cy="92847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052" y="1702396"/>
            <a:ext cx="8634283" cy="3458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4836" y="3918203"/>
            <a:ext cx="1684020" cy="523240"/>
          </a:xfrm>
          <a:custGeom>
            <a:avLst/>
            <a:gdLst/>
            <a:ahLst/>
            <a:cxnLst/>
            <a:rect l="l" t="t" r="r" b="b"/>
            <a:pathLst>
              <a:path w="1684020" h="523239">
                <a:moveTo>
                  <a:pt x="0" y="522732"/>
                </a:moveTo>
                <a:lnTo>
                  <a:pt x="1684020" y="522732"/>
                </a:lnTo>
                <a:lnTo>
                  <a:pt x="168402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0527" y="2016251"/>
            <a:ext cx="952500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ts val="2645"/>
              </a:lnSpc>
            </a:pPr>
            <a:r>
              <a:rPr sz="2800" spc="-35" dirty="0">
                <a:latin typeface="Calibri"/>
                <a:cs typeface="Calibri"/>
              </a:rPr>
              <a:t>Paw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2407" y="2918460"/>
            <a:ext cx="1531620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3525">
              <a:lnSpc>
                <a:spcPts val="2645"/>
              </a:lnSpc>
            </a:pPr>
            <a:r>
              <a:rPr sz="2800" spc="-10" dirty="0">
                <a:latin typeface="Calibri"/>
                <a:cs typeface="Calibri"/>
              </a:rPr>
              <a:t>airflow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0735" y="3648455"/>
            <a:ext cx="623570" cy="365760"/>
          </a:xfrm>
          <a:custGeom>
            <a:avLst/>
            <a:gdLst/>
            <a:ahLst/>
            <a:cxnLst/>
            <a:rect l="l" t="t" r="r" b="b"/>
            <a:pathLst>
              <a:path w="623570" h="365760">
                <a:moveTo>
                  <a:pt x="0" y="365760"/>
                </a:moveTo>
                <a:lnTo>
                  <a:pt x="623315" y="365760"/>
                </a:lnTo>
                <a:lnTo>
                  <a:pt x="623315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0735" y="3648455"/>
            <a:ext cx="623570" cy="365760"/>
          </a:xfrm>
          <a:custGeom>
            <a:avLst/>
            <a:gdLst/>
            <a:ahLst/>
            <a:cxnLst/>
            <a:rect l="l" t="t" r="r" b="b"/>
            <a:pathLst>
              <a:path w="623570" h="365760">
                <a:moveTo>
                  <a:pt x="0" y="365760"/>
                </a:moveTo>
                <a:lnTo>
                  <a:pt x="623315" y="365760"/>
                </a:lnTo>
                <a:lnTo>
                  <a:pt x="623315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2192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6560" y="3579367"/>
            <a:ext cx="393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775" baseline="-21021" dirty="0">
                <a:latin typeface="Calibri"/>
                <a:cs typeface="Calibri"/>
              </a:rPr>
              <a:t>T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0907" y="4715255"/>
            <a:ext cx="1533525" cy="365760"/>
          </a:xfrm>
          <a:prstGeom prst="rect">
            <a:avLst/>
          </a:prstGeom>
          <a:solidFill>
            <a:srgbClr val="F8CBAD"/>
          </a:solidFill>
          <a:ln w="12192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ts val="2880"/>
              </a:lnSpc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327" y="3051048"/>
            <a:ext cx="1739264" cy="600710"/>
          </a:xfrm>
          <a:prstGeom prst="rect">
            <a:avLst/>
          </a:prstGeom>
          <a:solidFill>
            <a:srgbClr val="B4C7E7"/>
          </a:solidFill>
          <a:ln w="12191">
            <a:solidFill>
              <a:srgbClr val="2F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505"/>
              </a:spcBef>
            </a:pPr>
            <a:r>
              <a:rPr sz="2800" spc="-15" dirty="0">
                <a:latin typeface="Calibri"/>
                <a:cs typeface="Calibri"/>
              </a:rPr>
              <a:t>Bronchus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40" y="1554480"/>
            <a:ext cx="277495" cy="462280"/>
          </a:xfrm>
          <a:custGeom>
            <a:avLst/>
            <a:gdLst/>
            <a:ahLst/>
            <a:cxnLst/>
            <a:rect l="l" t="t" r="r" b="b"/>
            <a:pathLst>
              <a:path w="277495" h="462280">
                <a:moveTo>
                  <a:pt x="277368" y="323088"/>
                </a:moveTo>
                <a:lnTo>
                  <a:pt x="0" y="323088"/>
                </a:lnTo>
                <a:lnTo>
                  <a:pt x="138684" y="461772"/>
                </a:lnTo>
                <a:lnTo>
                  <a:pt x="277368" y="323088"/>
                </a:lnTo>
                <a:close/>
              </a:path>
              <a:path w="277495" h="462280">
                <a:moveTo>
                  <a:pt x="208025" y="0"/>
                </a:moveTo>
                <a:lnTo>
                  <a:pt x="69342" y="0"/>
                </a:lnTo>
                <a:lnTo>
                  <a:pt x="69342" y="323088"/>
                </a:lnTo>
                <a:lnTo>
                  <a:pt x="208025" y="323088"/>
                </a:lnTo>
                <a:lnTo>
                  <a:pt x="208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8240" y="1554480"/>
            <a:ext cx="277495" cy="462280"/>
          </a:xfrm>
          <a:custGeom>
            <a:avLst/>
            <a:gdLst/>
            <a:ahLst/>
            <a:cxnLst/>
            <a:rect l="l" t="t" r="r" b="b"/>
            <a:pathLst>
              <a:path w="277495" h="462280">
                <a:moveTo>
                  <a:pt x="0" y="323088"/>
                </a:moveTo>
                <a:lnTo>
                  <a:pt x="69342" y="323088"/>
                </a:lnTo>
                <a:lnTo>
                  <a:pt x="69342" y="0"/>
                </a:lnTo>
                <a:lnTo>
                  <a:pt x="208025" y="0"/>
                </a:lnTo>
                <a:lnTo>
                  <a:pt x="208025" y="323088"/>
                </a:lnTo>
                <a:lnTo>
                  <a:pt x="277368" y="323088"/>
                </a:lnTo>
                <a:lnTo>
                  <a:pt x="138684" y="461772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051DA065-84C9-4D5C-AE0C-439F0E6F08C6}"/>
              </a:ext>
            </a:extLst>
          </p:cNvPr>
          <p:cNvSpPr/>
          <p:nvPr/>
        </p:nvSpPr>
        <p:spPr>
          <a:xfrm>
            <a:off x="3915794" y="6334780"/>
            <a:ext cx="89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Helvetica" panose="020B0604020202020204" pitchFamily="34" charset="0"/>
              </a:rPr>
              <a:t>Differences in respiratory reflex responses from the larynx, trachea, and bronchi in anesthetized female subjects, Nishino T, Anesthesiology. 1996 Jan;84(1):70-4</a:t>
            </a:r>
            <a:endParaRPr lang="th-TH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117C4CD-ED00-4E8D-9BD3-38814C917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27097" r="5870" b="56846"/>
          <a:stretch/>
        </p:blipFill>
        <p:spPr>
          <a:xfrm>
            <a:off x="1262445" y="2359758"/>
            <a:ext cx="10133158" cy="1759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11CC686-CEA4-4560-A11C-608641811B5C}"/>
              </a:ext>
            </a:extLst>
          </p:cNvPr>
          <p:cNvSpPr/>
          <p:nvPr/>
        </p:nvSpPr>
        <p:spPr>
          <a:xfrm>
            <a:off x="7682144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118 (3): 372–9 (2017)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511696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C2FD948-F0C2-4B44-8D6F-B8AA19AAC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38710" r="3201" b="25878"/>
          <a:stretch/>
        </p:blipFill>
        <p:spPr>
          <a:xfrm>
            <a:off x="1290745" y="775794"/>
            <a:ext cx="9947220" cy="5496559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D51AC1F-5073-4386-BC21-608A36D7589F}"/>
              </a:ext>
            </a:extLst>
          </p:cNvPr>
          <p:cNvSpPr/>
          <p:nvPr/>
        </p:nvSpPr>
        <p:spPr>
          <a:xfrm>
            <a:off x="7682144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British Journal of </a:t>
            </a:r>
            <a:r>
              <a:rPr lang="en-US" sz="1600" dirty="0" err="1"/>
              <a:t>Anaesthesia</a:t>
            </a:r>
            <a:r>
              <a:rPr lang="en-US" sz="1600" dirty="0"/>
              <a:t>, 118 (3): 372–9 (2017)</a:t>
            </a:r>
            <a:endParaRPr lang="th-TH" sz="1600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1A28003-305F-4B5B-A06E-23BEF8852367}"/>
              </a:ext>
            </a:extLst>
          </p:cNvPr>
          <p:cNvSpPr/>
          <p:nvPr/>
        </p:nvSpPr>
        <p:spPr>
          <a:xfrm>
            <a:off x="1290745" y="2778710"/>
            <a:ext cx="9797465" cy="87001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F262C8-01A8-4369-ADEB-6ED4EAF3CB5B}"/>
              </a:ext>
            </a:extLst>
          </p:cNvPr>
          <p:cNvSpPr txBox="1">
            <a:spLocks/>
          </p:cNvSpPr>
          <p:nvPr/>
        </p:nvSpPr>
        <p:spPr>
          <a:xfrm>
            <a:off x="4675872" y="393711"/>
            <a:ext cx="2840255" cy="59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Risk factors</a:t>
            </a:r>
          </a:p>
        </p:txBody>
      </p:sp>
      <p:pic>
        <p:nvPicPr>
          <p:cNvPr id="4" name="รูปภาพ 3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0BC5EE9-0AF3-4D62-B422-F8FCAAB20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5376" r="4073" b="18279"/>
          <a:stretch/>
        </p:blipFill>
        <p:spPr>
          <a:xfrm>
            <a:off x="963560" y="1347020"/>
            <a:ext cx="10935573" cy="4621161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FE3500-A48D-4182-85F6-83654ED8A564}"/>
              </a:ext>
            </a:extLst>
          </p:cNvPr>
          <p:cNvSpPr txBox="1"/>
          <p:nvPr/>
        </p:nvSpPr>
        <p:spPr>
          <a:xfrm>
            <a:off x="4604894" y="6519446"/>
            <a:ext cx="769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Barash </a:t>
            </a:r>
            <a:r>
              <a:rPr lang="en-US" sz="1600" dirty="0" err="1"/>
              <a:t>PG,eds</a:t>
            </a:r>
            <a:r>
              <a:rPr lang="en-US" sz="1600" dirty="0"/>
              <a:t>. Clinical Anesthesia 8</a:t>
            </a:r>
            <a:r>
              <a:rPr lang="en-US" sz="1600" baseline="30000" dirty="0"/>
              <a:t>th</a:t>
            </a:r>
            <a:r>
              <a:rPr lang="en-US" sz="1600" dirty="0"/>
              <a:t> ed. Philadelphia: Lippincott Williams &amp; Wilkins;2017.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24671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2095A3-39C6-4A50-8690-DD9DE94B1079}"/>
              </a:ext>
            </a:extLst>
          </p:cNvPr>
          <p:cNvSpPr txBox="1">
            <a:spLocks/>
          </p:cNvSpPr>
          <p:nvPr/>
        </p:nvSpPr>
        <p:spPr>
          <a:xfrm>
            <a:off x="0" y="2904856"/>
            <a:ext cx="12192000" cy="1318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How to minimize regurgitation and aspiration?</a:t>
            </a:r>
          </a:p>
        </p:txBody>
      </p:sp>
    </p:spTree>
    <p:extLst>
      <p:ext uri="{BB962C8B-B14F-4D97-AF65-F5344CB8AC3E}">
        <p14:creationId xmlns:p14="http://schemas.microsoft.com/office/powerpoint/2010/main" val="3305898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7DD2A1-1BA4-42CE-ACA4-D9A20AE68D07}"/>
              </a:ext>
            </a:extLst>
          </p:cNvPr>
          <p:cNvSpPr txBox="1">
            <a:spLocks/>
          </p:cNvSpPr>
          <p:nvPr/>
        </p:nvSpPr>
        <p:spPr>
          <a:xfrm>
            <a:off x="1386348" y="663101"/>
            <a:ext cx="9773264" cy="831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Minimize regurgitation and aspiration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85DAD93-ACC6-4F2B-BCA3-CDCDC24D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077" y="2214434"/>
            <a:ext cx="10515600" cy="2972517"/>
          </a:xfrm>
        </p:spPr>
        <p:txBody>
          <a:bodyPr>
            <a:normAutofit/>
          </a:bodyPr>
          <a:lstStyle/>
          <a:p>
            <a:r>
              <a:rPr lang="en-US" sz="4000" dirty="0"/>
              <a:t>Preoperative fasting</a:t>
            </a:r>
          </a:p>
          <a:p>
            <a:r>
              <a:rPr lang="en-US" sz="4000" dirty="0"/>
              <a:t>Detection of full stomach</a:t>
            </a:r>
          </a:p>
          <a:p>
            <a:r>
              <a:rPr lang="en-US" sz="4000" dirty="0"/>
              <a:t>Pharmacologic therapy</a:t>
            </a:r>
          </a:p>
          <a:p>
            <a:r>
              <a:rPr lang="en-US" sz="4000" dirty="0"/>
              <a:t>Facilitation of gastric emptying and drainage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82340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322BA75-B665-49AF-BF33-AD0BDB2C885D}"/>
              </a:ext>
            </a:extLst>
          </p:cNvPr>
          <p:cNvSpPr txBox="1">
            <a:spLocks/>
          </p:cNvSpPr>
          <p:nvPr/>
        </p:nvSpPr>
        <p:spPr>
          <a:xfrm>
            <a:off x="4112013" y="299740"/>
            <a:ext cx="4815171" cy="7052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Preoperative fasting</a:t>
            </a:r>
          </a:p>
        </p:txBody>
      </p:sp>
      <p:pic>
        <p:nvPicPr>
          <p:cNvPr id="8" name="รูปภาพ 7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6B3D991-A0BD-4E9C-B939-0D3BD1D66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3979" r="15898" b="37778"/>
          <a:stretch/>
        </p:blipFill>
        <p:spPr>
          <a:xfrm>
            <a:off x="1945773" y="1290865"/>
            <a:ext cx="8678235" cy="4562168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C8E6C898-C7A5-40AE-B209-6F4459263341}"/>
              </a:ext>
            </a:extLst>
          </p:cNvPr>
          <p:cNvSpPr/>
          <p:nvPr/>
        </p:nvSpPr>
        <p:spPr>
          <a:xfrm>
            <a:off x="2450969" y="6260739"/>
            <a:ext cx="9741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effectLst/>
              </a:rPr>
              <a:t>Practice Guidelines for Preoperative Fasting and the Use of Pharmacologic Agents to Reduce the Risk of Pulmonary Aspiration: Application to Healthy Patients Undergoing Elective Procedures. Anesthesiology 2017; 126(3).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87894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446EA1-36C2-483E-9C7D-5B59C8F5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Preoperative ultrasonography</a:t>
            </a:r>
          </a:p>
          <a:p>
            <a:endParaRPr lang="en-US" dirty="0"/>
          </a:p>
          <a:p>
            <a:r>
              <a:rPr lang="en-US" dirty="0"/>
              <a:t>Paracetamol absorption test (PAT)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98A4920-C659-45C5-BEAE-2A8279E46CBE}"/>
              </a:ext>
            </a:extLst>
          </p:cNvPr>
          <p:cNvSpPr txBox="1">
            <a:spLocks/>
          </p:cNvSpPr>
          <p:nvPr/>
        </p:nvSpPr>
        <p:spPr>
          <a:xfrm>
            <a:off x="1386348" y="663101"/>
            <a:ext cx="9773264" cy="831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Gastric content and gastric emptying time</a:t>
            </a:r>
          </a:p>
        </p:txBody>
      </p:sp>
    </p:spTree>
    <p:extLst>
      <p:ext uri="{BB962C8B-B14F-4D97-AF65-F5344CB8AC3E}">
        <p14:creationId xmlns:p14="http://schemas.microsoft.com/office/powerpoint/2010/main" val="204135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ผลการค้นหารูปภาพสำหรับ pulmonary aspiration">
            <a:extLst>
              <a:ext uri="{FF2B5EF4-FFF2-40B4-BE49-F238E27FC236}">
                <a16:creationId xmlns:a16="http://schemas.microsoft.com/office/drawing/2014/main" id="{FCB1CB6F-09EC-4448-A44D-D5BD4A6B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18" y="2538869"/>
            <a:ext cx="4857380" cy="34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5DAE0D-76E8-4CF0-89EC-757FB04B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51" y="2147997"/>
            <a:ext cx="7356075" cy="42810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pc="-5" dirty="0">
                <a:cs typeface="Calibri"/>
              </a:rPr>
              <a:t>Mendelson described the term </a:t>
            </a:r>
            <a:r>
              <a:rPr lang="en-US" spc="-5" dirty="0">
                <a:solidFill>
                  <a:srgbClr val="FF0000"/>
                </a:solidFill>
                <a:cs typeface="Calibri"/>
              </a:rPr>
              <a:t>“aspiration pneumonitis” </a:t>
            </a:r>
            <a:r>
              <a:rPr lang="en-US" spc="-5" dirty="0">
                <a:cs typeface="Calibri"/>
              </a:rPr>
              <a:t>in pregnant women under anesthesia</a:t>
            </a:r>
          </a:p>
          <a:p>
            <a:r>
              <a:rPr lang="en-US" spc="-5" dirty="0">
                <a:cs typeface="Calibri"/>
              </a:rPr>
              <a:t>The </a:t>
            </a:r>
            <a:r>
              <a:rPr lang="en-US" spc="-10" dirty="0">
                <a:cs typeface="Calibri"/>
              </a:rPr>
              <a:t>presence </a:t>
            </a:r>
            <a:r>
              <a:rPr lang="en-US" spc="-5" dirty="0">
                <a:cs typeface="Calibri"/>
              </a:rPr>
              <a:t>of gastric and/or bilious </a:t>
            </a:r>
            <a:r>
              <a:rPr lang="en-US" spc="-15" dirty="0">
                <a:cs typeface="Calibri"/>
              </a:rPr>
              <a:t>secretions </a:t>
            </a:r>
            <a:r>
              <a:rPr lang="en-US" spc="-5" dirty="0">
                <a:cs typeface="Calibri"/>
              </a:rPr>
              <a:t>or </a:t>
            </a:r>
            <a:r>
              <a:rPr lang="en-US" spc="-10" dirty="0">
                <a:cs typeface="Calibri"/>
              </a:rPr>
              <a:t>particulate  </a:t>
            </a:r>
            <a:r>
              <a:rPr lang="en-US" spc="-30" dirty="0">
                <a:cs typeface="Calibri"/>
              </a:rPr>
              <a:t>matter </a:t>
            </a:r>
            <a:r>
              <a:rPr lang="en-US" spc="-5" dirty="0">
                <a:cs typeface="Calibri"/>
              </a:rPr>
              <a:t>in the </a:t>
            </a:r>
            <a:r>
              <a:rPr lang="en-US" spc="-15" dirty="0">
                <a:solidFill>
                  <a:srgbClr val="FF0000"/>
                </a:solidFill>
                <a:cs typeface="Calibri"/>
              </a:rPr>
              <a:t>tracheobronchial</a:t>
            </a:r>
            <a:r>
              <a:rPr lang="en-US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FF0000"/>
                </a:solidFill>
                <a:cs typeface="Calibri"/>
              </a:rPr>
              <a:t>tree</a:t>
            </a:r>
            <a:endParaRPr lang="th-TH" spc="-15" dirty="0">
              <a:solidFill>
                <a:srgbClr val="FF0000"/>
              </a:solidFill>
              <a:cs typeface="Calibri"/>
            </a:endParaRPr>
          </a:p>
          <a:p>
            <a:pPr marL="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29510" algn="l"/>
              </a:tabLst>
            </a:pPr>
            <a:r>
              <a:rPr lang="en-US" spc="-5" dirty="0">
                <a:cs typeface="Calibri"/>
              </a:rPr>
              <a:t>Diagnosis	</a:t>
            </a:r>
            <a:endParaRPr lang="en-US" dirty="0">
              <a:cs typeface="Calibri"/>
            </a:endParaRPr>
          </a:p>
          <a:p>
            <a:pPr marL="468630" lvl="1" indent="0">
              <a:lnSpc>
                <a:spcPts val="4295"/>
              </a:lnSpc>
              <a:spcBef>
                <a:spcPts val="90"/>
              </a:spcBef>
              <a:buNone/>
              <a:tabLst>
                <a:tab pos="698500" algn="l"/>
              </a:tabLst>
            </a:pPr>
            <a:r>
              <a:rPr lang="en-US" sz="2800" spc="-10" dirty="0">
                <a:cs typeface="Calibri"/>
              </a:rPr>
              <a:t>1.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Bronchoscopy</a:t>
            </a:r>
            <a:r>
              <a:rPr lang="en-US" sz="2800" spc="-15" dirty="0">
                <a:cs typeface="Calibri"/>
              </a:rPr>
              <a:t> : direct exam of airway</a:t>
            </a:r>
            <a:endParaRPr lang="en-US" sz="2800" dirty="0">
              <a:cs typeface="Calibri"/>
            </a:endParaRPr>
          </a:p>
          <a:p>
            <a:pPr marL="468630" lvl="1" indent="0">
              <a:lnSpc>
                <a:spcPts val="4295"/>
              </a:lnSpc>
              <a:buNone/>
              <a:tabLst>
                <a:tab pos="698500" algn="l"/>
              </a:tabLst>
            </a:pPr>
            <a:r>
              <a:rPr lang="en-US" sz="2800" spc="-25" dirty="0">
                <a:cs typeface="Calibri"/>
              </a:rPr>
              <a:t>2. </a:t>
            </a:r>
            <a:r>
              <a:rPr lang="en-US" sz="2800" spc="-25" dirty="0">
                <a:solidFill>
                  <a:srgbClr val="FF0000"/>
                </a:solidFill>
                <a:cs typeface="Calibri"/>
              </a:rPr>
              <a:t>Imaging</a:t>
            </a:r>
            <a:r>
              <a:rPr lang="en-US" sz="2800" spc="-25" dirty="0">
                <a:cs typeface="Calibri"/>
              </a:rPr>
              <a:t> : new lung infiltration</a:t>
            </a:r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6C6CFFE-0F01-4058-B9CA-AB31EED3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681037"/>
            <a:ext cx="4660777" cy="8473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Pulmonary aspiration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52319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6B717A7-151D-4FB6-889F-AE1A3C54B11B}"/>
              </a:ext>
            </a:extLst>
          </p:cNvPr>
          <p:cNvSpPr txBox="1">
            <a:spLocks/>
          </p:cNvSpPr>
          <p:nvPr/>
        </p:nvSpPr>
        <p:spPr>
          <a:xfrm>
            <a:off x="4025245" y="455712"/>
            <a:ext cx="3759571" cy="8319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Ultrasonography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8F4766E-EE27-4338-B633-A008D4BA9BCB}"/>
              </a:ext>
            </a:extLst>
          </p:cNvPr>
          <p:cNvSpPr/>
          <p:nvPr/>
        </p:nvSpPr>
        <p:spPr>
          <a:xfrm>
            <a:off x="2150364" y="1895855"/>
            <a:ext cx="7891272" cy="421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593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257" y="572461"/>
            <a:ext cx="9253040" cy="5078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5146" y="5863982"/>
            <a:ext cx="3277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/>
              <a:t>Empty</a:t>
            </a:r>
            <a:r>
              <a:rPr sz="4000" b="0" spc="-70" dirty="0"/>
              <a:t> </a:t>
            </a:r>
            <a:r>
              <a:rPr sz="4000" b="0" spc="-20" dirty="0"/>
              <a:t>stomach</a:t>
            </a:r>
            <a:endParaRPr sz="4000" b="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2FEC973-16B2-4248-8911-C29A6D95366F}"/>
              </a:ext>
            </a:extLst>
          </p:cNvPr>
          <p:cNvSpPr/>
          <p:nvPr/>
        </p:nvSpPr>
        <p:spPr>
          <a:xfrm>
            <a:off x="1356902" y="501444"/>
            <a:ext cx="9655228" cy="5180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23E7BCC-927A-4B68-88B4-1624C9832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0248" y="5922975"/>
            <a:ext cx="2248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+mn-lt"/>
              </a:rPr>
              <a:t>Clear</a:t>
            </a:r>
            <a:r>
              <a:rPr sz="4000" spc="-6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Fluid</a:t>
            </a:r>
            <a:endParaRPr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788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413F96C-93C4-40A5-93FE-AF4DB3710B38}"/>
              </a:ext>
            </a:extLst>
          </p:cNvPr>
          <p:cNvSpPr/>
          <p:nvPr/>
        </p:nvSpPr>
        <p:spPr>
          <a:xfrm>
            <a:off x="1551777" y="560440"/>
            <a:ext cx="9244043" cy="506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3834AC1-DB26-47C5-913E-983B41A59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1860" y="5983692"/>
            <a:ext cx="28581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+mn-lt"/>
              </a:rPr>
              <a:t>Solid</a:t>
            </a:r>
            <a:r>
              <a:rPr sz="4000" spc="-35" dirty="0">
                <a:latin typeface="+mn-lt"/>
              </a:rPr>
              <a:t> </a:t>
            </a:r>
            <a:r>
              <a:rPr sz="4000" spc="-25" dirty="0">
                <a:latin typeface="+mn-lt"/>
              </a:rPr>
              <a:t>Content</a:t>
            </a:r>
            <a:endParaRPr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008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3151" y="5413345"/>
            <a:ext cx="9072245" cy="109581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44"/>
              </a:spcBef>
            </a:pPr>
            <a:r>
              <a:rPr sz="3200" spc="-25" dirty="0">
                <a:cs typeface="Calibri"/>
              </a:rPr>
              <a:t>Antral </a:t>
            </a:r>
            <a:r>
              <a:rPr sz="3200" spc="-5" dirty="0">
                <a:cs typeface="Calibri"/>
              </a:rPr>
              <a:t>CSA=(AP×CC×π)/4</a:t>
            </a:r>
            <a:endParaRPr sz="3200" dirty="0"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800" spc="-15" dirty="0">
                <a:cs typeface="Calibri"/>
              </a:rPr>
              <a:t>(AP=antero-posterior </a:t>
            </a:r>
            <a:r>
              <a:rPr sz="2800" spc="-10" dirty="0">
                <a:cs typeface="Calibri"/>
              </a:rPr>
              <a:t>diameter </a:t>
            </a:r>
            <a:r>
              <a:rPr sz="2800" spc="-5" dirty="0">
                <a:cs typeface="Calibri"/>
              </a:rPr>
              <a:t>and </a:t>
            </a:r>
            <a:r>
              <a:rPr sz="2800" spc="-10" dirty="0">
                <a:cs typeface="Calibri"/>
              </a:rPr>
              <a:t>CC=craniocaudal</a:t>
            </a:r>
            <a:r>
              <a:rPr sz="2800" spc="85" dirty="0">
                <a:cs typeface="Calibri"/>
              </a:rPr>
              <a:t> </a:t>
            </a:r>
            <a:r>
              <a:rPr sz="2800" spc="-10" dirty="0">
                <a:cs typeface="Calibri"/>
              </a:rPr>
              <a:t>diameter)</a:t>
            </a:r>
            <a:endParaRPr sz="2800" dirty="0"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3151" y="443060"/>
            <a:ext cx="9072245" cy="4970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EED20AB-77DF-46C6-87C7-B8B1A4B0190D}"/>
              </a:ext>
            </a:extLst>
          </p:cNvPr>
          <p:cNvSpPr/>
          <p:nvPr/>
        </p:nvSpPr>
        <p:spPr>
          <a:xfrm>
            <a:off x="1706252" y="6519446"/>
            <a:ext cx="1048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Van de </a:t>
            </a:r>
            <a:r>
              <a:rPr lang="en-US" sz="1600" dirty="0" err="1"/>
              <a:t>Putte</a:t>
            </a:r>
            <a:r>
              <a:rPr lang="en-US" sz="1600" dirty="0"/>
              <a:t>, A. </a:t>
            </a:r>
            <a:r>
              <a:rPr lang="en-US" sz="1600" dirty="0" err="1"/>
              <a:t>Perlas</a:t>
            </a:r>
            <a:r>
              <a:rPr lang="en-US" sz="1600" dirty="0"/>
              <a:t>. Ultrasound assessment of gastric content and volume. British Journal of </a:t>
            </a:r>
            <a:r>
              <a:rPr lang="en-US" sz="1600" dirty="0" err="1"/>
              <a:t>Anaesthesia</a:t>
            </a:r>
            <a:r>
              <a:rPr lang="en-US" sz="1600" dirty="0"/>
              <a:t> 2014; 113(1).</a:t>
            </a:r>
            <a:endParaRPr lang="th-TH" sz="1600" dirty="0"/>
          </a:p>
        </p:txBody>
      </p:sp>
      <p:pic>
        <p:nvPicPr>
          <p:cNvPr id="32" name="New picture">
            <a:extLst>
              <a:ext uri="{FF2B5EF4-FFF2-40B4-BE49-F238E27FC236}">
                <a16:creationId xmlns:a16="http://schemas.microsoft.com/office/drawing/2014/main" id="{14352493-59A2-4520-9F09-37E2710FEA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9822" y="197963"/>
            <a:ext cx="7444033" cy="621226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1F997F0-706E-4A21-896C-BD14D329C725}"/>
              </a:ext>
            </a:extLst>
          </p:cNvPr>
          <p:cNvSpPr/>
          <p:nvPr/>
        </p:nvSpPr>
        <p:spPr>
          <a:xfrm>
            <a:off x="1706252" y="6519446"/>
            <a:ext cx="10485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Van de </a:t>
            </a:r>
            <a:r>
              <a:rPr lang="en-US" sz="1600" dirty="0" err="1"/>
              <a:t>Putte</a:t>
            </a:r>
            <a:r>
              <a:rPr lang="en-US" sz="1600" dirty="0"/>
              <a:t>, A. </a:t>
            </a:r>
            <a:r>
              <a:rPr lang="en-US" sz="1600" dirty="0" err="1"/>
              <a:t>Perlas</a:t>
            </a:r>
            <a:r>
              <a:rPr lang="en-US" sz="1600" dirty="0"/>
              <a:t>. Ultrasound assessment of gastric content and volume. British Journal of </a:t>
            </a:r>
            <a:r>
              <a:rPr lang="en-US" sz="1600" dirty="0" err="1"/>
              <a:t>Anaesthesia</a:t>
            </a:r>
            <a:r>
              <a:rPr lang="en-US" sz="1600" dirty="0"/>
              <a:t> 2014; 113(1).</a:t>
            </a:r>
            <a:endParaRPr lang="th-TH" sz="1600" dirty="0"/>
          </a:p>
        </p:txBody>
      </p:sp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EAB8EEB-3817-4E7E-8329-EB2363B67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31340" r="3729" b="18213"/>
          <a:stretch/>
        </p:blipFill>
        <p:spPr>
          <a:xfrm>
            <a:off x="674948" y="952107"/>
            <a:ext cx="10842104" cy="4506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124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0C3DD26-B4BB-4EB0-BA68-0672218EDD8D}"/>
              </a:ext>
            </a:extLst>
          </p:cNvPr>
          <p:cNvSpPr txBox="1">
            <a:spLocks/>
          </p:cNvSpPr>
          <p:nvPr/>
        </p:nvSpPr>
        <p:spPr>
          <a:xfrm>
            <a:off x="2743197" y="502592"/>
            <a:ext cx="7315605" cy="757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Paracetamol absorption test (PAT)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95F9BF3-B24E-4C39-AE35-A7E02254453F}"/>
              </a:ext>
            </a:extLst>
          </p:cNvPr>
          <p:cNvSpPr/>
          <p:nvPr/>
        </p:nvSpPr>
        <p:spPr>
          <a:xfrm>
            <a:off x="443090" y="1919995"/>
            <a:ext cx="11334825" cy="1509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13A4074-5506-4D59-8596-CE0D07E01888}"/>
              </a:ext>
            </a:extLst>
          </p:cNvPr>
          <p:cNvSpPr txBox="1"/>
          <p:nvPr/>
        </p:nvSpPr>
        <p:spPr>
          <a:xfrm>
            <a:off x="1341602" y="3990368"/>
            <a:ext cx="10118797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097530" algn="l"/>
              </a:tabLst>
            </a:pPr>
            <a:r>
              <a:rPr lang="en-US" sz="3200" spc="-5" dirty="0">
                <a:cs typeface="Calibri"/>
              </a:rPr>
              <a:t>Absorption of paracetamol in the small intestine  </a:t>
            </a:r>
            <a:r>
              <a:rPr lang="en-US" sz="3200" spc="-5" dirty="0">
                <a:solidFill>
                  <a:srgbClr val="FF0000"/>
                </a:solidFill>
                <a:cs typeface="Calibri"/>
              </a:rPr>
              <a:t>depends on the rate of gastric emptying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097530" algn="l"/>
              </a:tabLst>
            </a:pPr>
            <a:r>
              <a:rPr lang="en-US" sz="3200" spc="-5" dirty="0">
                <a:cs typeface="Calibri"/>
              </a:rPr>
              <a:t>AUC</a:t>
            </a:r>
            <a:r>
              <a:rPr lang="th-TH" sz="3200" spc="-5" dirty="0">
                <a:cs typeface="Calibri"/>
              </a:rPr>
              <a:t>₆₀</a:t>
            </a:r>
            <a:r>
              <a:rPr sz="3200" spc="-5" dirty="0">
                <a:cs typeface="Calibri"/>
              </a:rPr>
              <a:t>&gt;600</a:t>
            </a:r>
            <a:r>
              <a:rPr sz="3200" dirty="0">
                <a:cs typeface="Calibri"/>
              </a:rPr>
              <a:t> </a:t>
            </a:r>
            <a:r>
              <a:rPr sz="3200" spc="10" dirty="0">
                <a:cs typeface="Calibri"/>
              </a:rPr>
              <a:t>mg/</a:t>
            </a:r>
            <a:r>
              <a:rPr lang="en-US" sz="3200" spc="10" dirty="0">
                <a:cs typeface="Calibri"/>
              </a:rPr>
              <a:t>min/l</a:t>
            </a:r>
            <a:r>
              <a:rPr lang="th-TH" sz="3200" spc="10" dirty="0">
                <a:cs typeface="Calibri"/>
              </a:rPr>
              <a:t> </a:t>
            </a:r>
            <a:r>
              <a:rPr lang="th-TH" sz="3200" spc="10" dirty="0">
                <a:latin typeface="Franklin Gothic Book" panose="020B0503020102020204" pitchFamily="34" charset="0"/>
                <a:cs typeface="Calibri"/>
              </a:rPr>
              <a:t>→</a:t>
            </a:r>
            <a:r>
              <a:rPr lang="en-US" sz="3200" spc="10" dirty="0">
                <a:latin typeface="Franklin Gothic Book" panose="020B0503020102020204" pitchFamily="34" charset="0"/>
                <a:cs typeface="Calibri"/>
              </a:rPr>
              <a:t> no </a:t>
            </a:r>
            <a:r>
              <a:rPr sz="3200" spc="-20" dirty="0">
                <a:cs typeface="Calibri"/>
              </a:rPr>
              <a:t>delayed gastric </a:t>
            </a:r>
            <a:r>
              <a:rPr sz="3200" spc="-5" dirty="0">
                <a:cs typeface="Calibri"/>
              </a:rPr>
              <a:t>emptying</a:t>
            </a:r>
            <a:r>
              <a:rPr sz="3200" spc="-280" dirty="0">
                <a:cs typeface="Calibri"/>
              </a:rPr>
              <a:t> </a:t>
            </a:r>
            <a:r>
              <a:rPr sz="3200" dirty="0">
                <a:cs typeface="Calibri"/>
              </a:rPr>
              <a:t>time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3CA3738-80BE-4F61-A5AC-C6B98146F19C}"/>
              </a:ext>
            </a:extLst>
          </p:cNvPr>
          <p:cNvSpPr/>
          <p:nvPr/>
        </p:nvSpPr>
        <p:spPr>
          <a:xfrm>
            <a:off x="4141510" y="6273225"/>
            <a:ext cx="8050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</a:rPr>
              <a:t>J Cohen, A </a:t>
            </a:r>
            <a:r>
              <a:rPr lang="en-US" sz="1600" b="0" i="0" dirty="0" err="1">
                <a:effectLst/>
              </a:rPr>
              <a:t>Aharon</a:t>
            </a:r>
            <a:r>
              <a:rPr lang="en-US" sz="1600" b="0" i="0" dirty="0">
                <a:effectLst/>
              </a:rPr>
              <a:t>, and P Singer. The Paracetamol Absorption Test (PAT): an obligatory addition to the enteral nutrition algorithm?. The Official Journal of the Critical Care Forum 1999; 3(195).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50956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29B36163-9359-43CA-95DE-C30CCDDB4483}"/>
              </a:ext>
            </a:extLst>
          </p:cNvPr>
          <p:cNvSpPr txBox="1">
            <a:spLocks/>
          </p:cNvSpPr>
          <p:nvPr/>
        </p:nvSpPr>
        <p:spPr>
          <a:xfrm>
            <a:off x="2630078" y="583641"/>
            <a:ext cx="7315605" cy="757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Paracetamol absorption test (PAT)</a:t>
            </a:r>
          </a:p>
        </p:txBody>
      </p:sp>
      <p:sp>
        <p:nvSpPr>
          <p:cNvPr id="10" name="ตัวแทนเนื้อหา 9">
            <a:extLst>
              <a:ext uri="{FF2B5EF4-FFF2-40B4-BE49-F238E27FC236}">
                <a16:creationId xmlns:a16="http://schemas.microsoft.com/office/drawing/2014/main" id="{19361C79-354F-46C9-9E64-07B3CAF1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receiving continuous EN via NG tubes who had large gastric residue </a:t>
            </a:r>
            <a:r>
              <a:rPr lang="en-US" dirty="0">
                <a:solidFill>
                  <a:srgbClr val="FF0000"/>
                </a:solidFill>
              </a:rPr>
              <a:t>(&gt;120 ml or 2x the hourly rate) </a:t>
            </a:r>
            <a:r>
              <a:rPr lang="en-US" dirty="0"/>
              <a:t>on routine aspiration</a:t>
            </a:r>
            <a:endParaRPr lang="th-TH" dirty="0"/>
          </a:p>
        </p:txBody>
      </p:sp>
      <p:pic>
        <p:nvPicPr>
          <p:cNvPr id="12" name="รูปภาพ 11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D2D8FD9A-0565-49F5-B5A6-654FAD035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8" y="2920459"/>
            <a:ext cx="7246375" cy="2047875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E904AFB-C41C-40A3-B5E6-DD8404D67526}"/>
              </a:ext>
            </a:extLst>
          </p:cNvPr>
          <p:cNvSpPr txBox="1"/>
          <p:nvPr/>
        </p:nvSpPr>
        <p:spPr>
          <a:xfrm>
            <a:off x="1214638" y="5320252"/>
            <a:ext cx="10303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PAT        →  EN should be continued</a:t>
            </a:r>
          </a:p>
          <a:p>
            <a:r>
              <a:rPr lang="en-US" dirty="0"/>
              <a:t>Abnormal PAT    →  use of prokinetic agents should be considered</a:t>
            </a:r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8F12F36-314D-4A42-B1D7-2EA95BE15849}"/>
              </a:ext>
            </a:extLst>
          </p:cNvPr>
          <p:cNvSpPr/>
          <p:nvPr/>
        </p:nvSpPr>
        <p:spPr>
          <a:xfrm>
            <a:off x="6994689" y="2920459"/>
            <a:ext cx="1423447" cy="20478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0348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1CA5B97-125E-44E3-86F4-479E34A13A38}"/>
              </a:ext>
            </a:extLst>
          </p:cNvPr>
          <p:cNvSpPr/>
          <p:nvPr/>
        </p:nvSpPr>
        <p:spPr>
          <a:xfrm>
            <a:off x="1013511" y="547838"/>
            <a:ext cx="10396869" cy="159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9501A7-EF0F-4858-B291-DB5D53443C30}"/>
              </a:ext>
            </a:extLst>
          </p:cNvPr>
          <p:cNvSpPr txBox="1"/>
          <p:nvPr/>
        </p:nvSpPr>
        <p:spPr>
          <a:xfrm>
            <a:off x="1911919" y="2653178"/>
            <a:ext cx="9692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High</a:t>
            </a:r>
            <a:r>
              <a:rPr lang="en-US" sz="3200" spc="15" dirty="0">
                <a:cs typeface="Calibri"/>
              </a:rPr>
              <a:t> </a:t>
            </a:r>
            <a:r>
              <a:rPr lang="en-US" sz="3200" spc="-50" dirty="0">
                <a:cs typeface="Calibri"/>
              </a:rPr>
              <a:t>GRVs (≥150 ml) VS Low GRVs (&lt;150 ml)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0" dirty="0">
                <a:cs typeface="Calibri"/>
              </a:rPr>
              <a:t>Paracetamol absorption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0" dirty="0" err="1">
                <a:cs typeface="Calibri"/>
              </a:rPr>
              <a:t>Cmax</a:t>
            </a:r>
            <a:r>
              <a:rPr lang="en-US" sz="3200" spc="-50" dirty="0">
                <a:cs typeface="Calibri"/>
              </a:rPr>
              <a:t>, C₆₀ and AUC₆₀ was greater in Low GRVs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0" dirty="0">
                <a:cs typeface="Calibri"/>
              </a:rPr>
              <a:t>Use erythromycin 250 mg or metoclopramide in High GRVs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0" dirty="0">
                <a:cs typeface="Calibri"/>
              </a:rPr>
              <a:t>Initial prokinetic therapy improve gastric emptying </a:t>
            </a:r>
            <a:endParaRPr lang="en-US" sz="3200" dirty="0">
              <a:cs typeface="Calibri"/>
            </a:endParaRPr>
          </a:p>
          <a:p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AE3A702-DFD6-4961-946C-7FA80F546185}"/>
              </a:ext>
            </a:extLst>
          </p:cNvPr>
          <p:cNvSpPr/>
          <p:nvPr/>
        </p:nvSpPr>
        <p:spPr>
          <a:xfrm>
            <a:off x="4176074" y="6310130"/>
            <a:ext cx="8308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err="1">
                <a:effectLst/>
              </a:rPr>
              <a:t>Landzinski</a:t>
            </a:r>
            <a:r>
              <a:rPr lang="en-US" sz="1400" b="0" i="0" dirty="0">
                <a:effectLst/>
              </a:rPr>
              <a:t> J, Kiser TH, Fish DN, </a:t>
            </a:r>
            <a:r>
              <a:rPr lang="en-US" sz="1400" b="0" i="0" dirty="0" err="1">
                <a:effectLst/>
              </a:rPr>
              <a:t>Wischmeyer</a:t>
            </a:r>
            <a:r>
              <a:rPr lang="en-US" sz="1400" b="0" i="0" dirty="0">
                <a:effectLst/>
              </a:rPr>
              <a:t> PE, </a:t>
            </a:r>
            <a:r>
              <a:rPr lang="en-US" sz="1400" b="0" i="0" dirty="0" err="1">
                <a:effectLst/>
              </a:rPr>
              <a:t>MacLaren</a:t>
            </a:r>
            <a:r>
              <a:rPr lang="en-US" sz="1400" b="0" i="0" dirty="0">
                <a:effectLst/>
              </a:rPr>
              <a:t> R.. Gastric motility function in critically ill patients tolerant vs intolerant to gastric nutrition. JPEN J </a:t>
            </a:r>
            <a:r>
              <a:rPr lang="en-US" sz="1400" b="0" i="0" dirty="0" err="1">
                <a:effectLst/>
              </a:rPr>
              <a:t>Parenter</a:t>
            </a:r>
            <a:r>
              <a:rPr lang="en-US" sz="1400" b="0" i="0" dirty="0">
                <a:effectLst/>
              </a:rPr>
              <a:t> Enteral </a:t>
            </a:r>
            <a:r>
              <a:rPr lang="en-US" sz="1400" b="0" i="0" dirty="0" err="1">
                <a:effectLst/>
              </a:rPr>
              <a:t>Nutr</a:t>
            </a:r>
            <a:r>
              <a:rPr lang="en-US" sz="1400" b="0" i="0" dirty="0">
                <a:effectLst/>
              </a:rPr>
              <a:t> 2008; 32(1)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8835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E5FBAB-89C6-4FE9-898A-DFF164B0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1941417"/>
            <a:ext cx="9802020" cy="4351338"/>
          </a:xfrm>
        </p:spPr>
        <p:txBody>
          <a:bodyPr/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dirty="0">
                <a:cs typeface="Calibri"/>
              </a:rPr>
              <a:t>Adult</a:t>
            </a:r>
          </a:p>
          <a:p>
            <a:pPr marL="469265" lvl="1" indent="0">
              <a:lnSpc>
                <a:spcPct val="100000"/>
              </a:lnSpc>
              <a:spcBef>
                <a:spcPts val="140"/>
              </a:spcBef>
              <a:buNone/>
              <a:tabLst>
                <a:tab pos="699135" algn="l"/>
              </a:tabLst>
            </a:pPr>
            <a:r>
              <a:rPr lang="en-US" sz="2800" dirty="0">
                <a:cs typeface="Calibri"/>
              </a:rPr>
              <a:t>- 50% </a:t>
            </a:r>
            <a:r>
              <a:rPr lang="en-US" sz="2800" spc="-5" dirty="0">
                <a:cs typeface="Calibri"/>
              </a:rPr>
              <a:t>during induction of</a:t>
            </a:r>
            <a:r>
              <a:rPr lang="en-US" sz="2800" spc="4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anesthesia</a:t>
            </a:r>
            <a:endParaRPr lang="en-US" sz="2800" dirty="0">
              <a:cs typeface="Calibri"/>
            </a:endParaRPr>
          </a:p>
          <a:p>
            <a:pPr marL="469265" lvl="1" indent="0">
              <a:lnSpc>
                <a:spcPct val="100000"/>
              </a:lnSpc>
              <a:spcBef>
                <a:spcPts val="140"/>
              </a:spcBef>
              <a:buNone/>
              <a:tabLst>
                <a:tab pos="699135" algn="l"/>
              </a:tabLst>
            </a:pPr>
            <a:r>
              <a:rPr lang="en-US" sz="2800" spc="-5" dirty="0">
                <a:cs typeface="Calibri"/>
              </a:rPr>
              <a:t>- 29% during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laryngoscopy</a:t>
            </a:r>
            <a:endParaRPr lang="en-US" sz="2800" dirty="0">
              <a:cs typeface="Calibri"/>
            </a:endParaRPr>
          </a:p>
          <a:p>
            <a:pPr marL="469265" lvl="1" indent="0">
              <a:lnSpc>
                <a:spcPct val="100000"/>
              </a:lnSpc>
              <a:spcBef>
                <a:spcPts val="120"/>
              </a:spcBef>
              <a:buNone/>
              <a:tabLst>
                <a:tab pos="699135" algn="l"/>
              </a:tabLst>
            </a:pPr>
            <a:r>
              <a:rPr lang="en-US" sz="2800" spc="-15" dirty="0">
                <a:cs typeface="Calibri"/>
              </a:rPr>
              <a:t>- Others </a:t>
            </a:r>
            <a:r>
              <a:rPr lang="en-US" sz="2800" spc="-5" dirty="0">
                <a:cs typeface="Calibri"/>
              </a:rPr>
              <a:t>during </a:t>
            </a:r>
            <a:r>
              <a:rPr lang="en-US" sz="2800" dirty="0">
                <a:cs typeface="Calibri"/>
              </a:rPr>
              <a:t>and </a:t>
            </a:r>
            <a:r>
              <a:rPr lang="en-US" sz="2800" spc="-15" dirty="0">
                <a:cs typeface="Calibri"/>
              </a:rPr>
              <a:t>after</a:t>
            </a:r>
            <a:r>
              <a:rPr lang="en-US" sz="2800" spc="5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emergence</a:t>
            </a:r>
          </a:p>
          <a:p>
            <a:pPr marL="469265" lvl="1" indent="0">
              <a:lnSpc>
                <a:spcPct val="100000"/>
              </a:lnSpc>
              <a:spcBef>
                <a:spcPts val="120"/>
              </a:spcBef>
              <a:buNone/>
              <a:tabLst>
                <a:tab pos="699135" algn="l"/>
              </a:tabLst>
            </a:pPr>
            <a:endParaRPr lang="en-US" sz="2800" dirty="0"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en-US" spc="-15" dirty="0">
                <a:cs typeface="Calibri"/>
              </a:rPr>
              <a:t>Pediatric</a:t>
            </a:r>
            <a:endParaRPr lang="en-US" dirty="0">
              <a:cs typeface="Calibri"/>
            </a:endParaRPr>
          </a:p>
          <a:p>
            <a:pPr marL="469900" marR="5080" lvl="1" indent="0">
              <a:lnSpc>
                <a:spcPts val="3429"/>
              </a:lnSpc>
              <a:spcBef>
                <a:spcPts val="615"/>
              </a:spcBef>
              <a:buNone/>
              <a:tabLst>
                <a:tab pos="699135" algn="l"/>
              </a:tabLst>
            </a:pPr>
            <a:r>
              <a:rPr lang="en-US" sz="2800" spc="-10" dirty="0">
                <a:cs typeface="Calibri"/>
              </a:rPr>
              <a:t>- Most </a:t>
            </a:r>
            <a:r>
              <a:rPr lang="en-US" sz="2800" spc="-5" dirty="0">
                <a:cs typeface="Calibri"/>
              </a:rPr>
              <a:t>cases </a:t>
            </a:r>
            <a:r>
              <a:rPr lang="en-US" sz="2800" spc="285" dirty="0">
                <a:cs typeface="Times New Roman"/>
              </a:rPr>
              <a:t>: </a:t>
            </a:r>
            <a:r>
              <a:rPr lang="en-US" sz="2800" spc="-5" dirty="0">
                <a:cs typeface="Calibri"/>
              </a:rPr>
              <a:t>during induction </a:t>
            </a:r>
            <a:r>
              <a:rPr lang="en-US" sz="2800" spc="-10" dirty="0">
                <a:cs typeface="Calibri"/>
              </a:rPr>
              <a:t>(inhalation anesthetic)</a:t>
            </a:r>
            <a:r>
              <a:rPr lang="en-US" sz="2800" spc="-19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or  </a:t>
            </a:r>
            <a:r>
              <a:rPr lang="en-US" sz="2800" spc="-10" dirty="0">
                <a:cs typeface="Calibri"/>
              </a:rPr>
              <a:t>tracheal intubation </a:t>
            </a:r>
            <a:r>
              <a:rPr lang="en-US" sz="2800" spc="-5" dirty="0">
                <a:cs typeface="Calibri"/>
              </a:rPr>
              <a:t>without </a:t>
            </a:r>
            <a:r>
              <a:rPr lang="en-US" sz="2800" dirty="0">
                <a:cs typeface="Calibri"/>
              </a:rPr>
              <a:t>a </a:t>
            </a:r>
            <a:r>
              <a:rPr lang="en-US" sz="2800" spc="-5" dirty="0">
                <a:cs typeface="Calibri"/>
              </a:rPr>
              <a:t>muscle</a:t>
            </a:r>
            <a:r>
              <a:rPr lang="en-US" sz="2800" spc="65" dirty="0">
                <a:cs typeface="Calibri"/>
              </a:rPr>
              <a:t> </a:t>
            </a:r>
            <a:r>
              <a:rPr lang="en-US" sz="2800" spc="-20" dirty="0">
                <a:cs typeface="Calibri"/>
              </a:rPr>
              <a:t>relaxant</a:t>
            </a:r>
          </a:p>
          <a:p>
            <a:pPr marL="469900" marR="5080" lvl="1" indent="0">
              <a:lnSpc>
                <a:spcPts val="3429"/>
              </a:lnSpc>
              <a:spcBef>
                <a:spcPts val="615"/>
              </a:spcBef>
              <a:buNone/>
              <a:tabLst>
                <a:tab pos="699135" algn="l"/>
              </a:tabLst>
            </a:pPr>
            <a:r>
              <a:rPr lang="en-US" sz="2800" spc="-20" dirty="0">
                <a:cs typeface="Calibri"/>
              </a:rPr>
              <a:t>- 30% during emergence</a:t>
            </a:r>
          </a:p>
          <a:p>
            <a:pPr marL="469900" marR="5080" lvl="1" indent="0">
              <a:lnSpc>
                <a:spcPts val="3429"/>
              </a:lnSpc>
              <a:spcBef>
                <a:spcPts val="615"/>
              </a:spcBef>
              <a:buNone/>
              <a:tabLst>
                <a:tab pos="699135" algn="l"/>
              </a:tabLst>
            </a:pPr>
            <a:endParaRPr lang="en-US" sz="2800" dirty="0">
              <a:cs typeface="Calibri"/>
            </a:endParaRPr>
          </a:p>
          <a:p>
            <a:endParaRPr lang="th-TH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3F94D32-527E-4F62-B44C-627A4F07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681037"/>
            <a:ext cx="4660777" cy="8473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Pulmonary aspiration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304496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76DCA8B-31CA-4E99-A1E0-92AF6B3254C6}"/>
              </a:ext>
            </a:extLst>
          </p:cNvPr>
          <p:cNvSpPr txBox="1">
            <a:spLocks/>
          </p:cNvSpPr>
          <p:nvPr/>
        </p:nvSpPr>
        <p:spPr>
          <a:xfrm>
            <a:off x="0" y="2831691"/>
            <a:ext cx="12192000" cy="1052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800" b="1" dirty="0">
                <a:cs typeface="Calibri"/>
              </a:rPr>
              <a:t>Preoperative preparation</a:t>
            </a:r>
          </a:p>
        </p:txBody>
      </p:sp>
    </p:spTree>
    <p:extLst>
      <p:ext uri="{BB962C8B-B14F-4D97-AF65-F5344CB8AC3E}">
        <p14:creationId xmlns:p14="http://schemas.microsoft.com/office/powerpoint/2010/main" val="3638061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793FAF-F2F2-45A4-A0EA-910E9415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29235">
              <a:lnSpc>
                <a:spcPts val="4140"/>
              </a:lnSpc>
              <a:spcBef>
                <a:spcPts val="100"/>
              </a:spcBef>
              <a:buFont typeface="Arial"/>
              <a:buChar char="•"/>
              <a:tabLst>
                <a:tab pos="292735" algn="l"/>
              </a:tabLst>
            </a:pPr>
            <a:r>
              <a:rPr lang="en-US" dirty="0"/>
              <a:t>Reduce gastric acidity</a:t>
            </a:r>
          </a:p>
          <a:p>
            <a:pPr marL="520065" lvl="1" indent="0">
              <a:lnSpc>
                <a:spcPts val="4140"/>
              </a:lnSpc>
              <a:spcBef>
                <a:spcPts val="100"/>
              </a:spcBef>
              <a:buNone/>
              <a:tabLst>
                <a:tab pos="292735" algn="l"/>
              </a:tabLst>
            </a:pPr>
            <a:r>
              <a:rPr lang="en-US" sz="2800" dirty="0"/>
              <a:t>- Histamine (</a:t>
            </a:r>
            <a:r>
              <a:rPr lang="en-US" sz="2800" spc="-5" dirty="0">
                <a:cs typeface="Calibri"/>
              </a:rPr>
              <a:t>H</a:t>
            </a:r>
            <a:r>
              <a:rPr lang="en-US" sz="2800" spc="-7" baseline="-20833" dirty="0">
                <a:cs typeface="Calibri"/>
              </a:rPr>
              <a:t>2</a:t>
            </a:r>
            <a:r>
              <a:rPr lang="en-US" sz="2800" dirty="0"/>
              <a:t>) antagonist</a:t>
            </a:r>
          </a:p>
          <a:p>
            <a:pPr marL="520065" lvl="1" indent="0">
              <a:lnSpc>
                <a:spcPts val="4140"/>
              </a:lnSpc>
              <a:spcBef>
                <a:spcPts val="100"/>
              </a:spcBef>
              <a:buNone/>
              <a:tabLst>
                <a:tab pos="292735" algn="l"/>
              </a:tabLst>
            </a:pPr>
            <a:r>
              <a:rPr lang="en-US" sz="2800" dirty="0"/>
              <a:t>- Proton pump inhibitors (PPIs)</a:t>
            </a:r>
          </a:p>
          <a:p>
            <a:pPr marL="520065" lvl="1" indent="0">
              <a:lnSpc>
                <a:spcPts val="4140"/>
              </a:lnSpc>
              <a:spcBef>
                <a:spcPts val="100"/>
              </a:spcBef>
              <a:buNone/>
              <a:tabLst>
                <a:tab pos="292735" algn="l"/>
              </a:tabLst>
            </a:pPr>
            <a:r>
              <a:rPr lang="en-US" sz="2800" dirty="0"/>
              <a:t>- Antacids</a:t>
            </a:r>
          </a:p>
          <a:p>
            <a:pPr marL="292100" indent="-229235">
              <a:lnSpc>
                <a:spcPts val="4140"/>
              </a:lnSpc>
              <a:spcBef>
                <a:spcPts val="100"/>
              </a:spcBef>
              <a:buFont typeface="Arial"/>
              <a:buChar char="•"/>
              <a:tabLst>
                <a:tab pos="292735" algn="l"/>
              </a:tabLst>
            </a:pPr>
            <a:r>
              <a:rPr lang="en-US" dirty="0"/>
              <a:t>Gastroesophageal motility</a:t>
            </a:r>
          </a:p>
          <a:p>
            <a:pPr marL="520065" lvl="1" indent="0">
              <a:lnSpc>
                <a:spcPts val="4140"/>
              </a:lnSpc>
              <a:spcBef>
                <a:spcPts val="100"/>
              </a:spcBef>
              <a:buNone/>
              <a:tabLst>
                <a:tab pos="292735" algn="l"/>
              </a:tabLst>
            </a:pPr>
            <a:r>
              <a:rPr lang="en-US" sz="2800" dirty="0"/>
              <a:t>- Prokinetics drug</a:t>
            </a:r>
          </a:p>
          <a:p>
            <a:pPr marL="292100" indent="-229235">
              <a:lnSpc>
                <a:spcPts val="4140"/>
              </a:lnSpc>
              <a:spcBef>
                <a:spcPts val="100"/>
              </a:spcBef>
              <a:buFont typeface="Arial"/>
              <a:buChar char="•"/>
              <a:tabLst>
                <a:tab pos="292735" algn="l"/>
              </a:tabLst>
            </a:pPr>
            <a:r>
              <a:rPr lang="en-US" dirty="0"/>
              <a:t>Reducing gastric volume</a:t>
            </a:r>
          </a:p>
          <a:p>
            <a:pPr marL="520065" lvl="1" indent="0">
              <a:lnSpc>
                <a:spcPts val="4140"/>
              </a:lnSpc>
              <a:spcBef>
                <a:spcPts val="100"/>
              </a:spcBef>
              <a:buNone/>
              <a:tabLst>
                <a:tab pos="292735" algn="l"/>
              </a:tabLst>
            </a:pPr>
            <a:r>
              <a:rPr lang="en-US" sz="2800" dirty="0"/>
              <a:t>- NG tube with balloon</a:t>
            </a:r>
            <a:endParaRPr lang="th-TH" sz="28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658CA5B-21F3-4950-9E38-7110CA35E4A7}"/>
              </a:ext>
            </a:extLst>
          </p:cNvPr>
          <p:cNvSpPr txBox="1">
            <a:spLocks/>
          </p:cNvSpPr>
          <p:nvPr/>
        </p:nvSpPr>
        <p:spPr>
          <a:xfrm>
            <a:off x="0" y="373626"/>
            <a:ext cx="12192000" cy="1052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Preoperative preparation in patient with full stomach</a:t>
            </a:r>
          </a:p>
        </p:txBody>
      </p:sp>
    </p:spTree>
    <p:extLst>
      <p:ext uri="{BB962C8B-B14F-4D97-AF65-F5344CB8AC3E}">
        <p14:creationId xmlns:p14="http://schemas.microsoft.com/office/powerpoint/2010/main" val="312291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B02E94E-08E9-44B2-9166-5E2537537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30251" r="4189" b="13548"/>
          <a:stretch/>
        </p:blipFill>
        <p:spPr>
          <a:xfrm>
            <a:off x="2705493" y="1374934"/>
            <a:ext cx="7249213" cy="4743062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3EA05E7-25EC-40BB-88FC-F8B6E2A9BE9F}"/>
              </a:ext>
            </a:extLst>
          </p:cNvPr>
          <p:cNvSpPr txBox="1">
            <a:spLocks/>
          </p:cNvSpPr>
          <p:nvPr/>
        </p:nvSpPr>
        <p:spPr>
          <a:xfrm>
            <a:off x="471948" y="313880"/>
            <a:ext cx="11248104" cy="786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Pharmacologic use in patient for aspiration prophylaxis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C69D4E3-4083-4467-914D-D8ECAB96B3F8}"/>
              </a:ext>
            </a:extLst>
          </p:cNvPr>
          <p:cNvSpPr/>
          <p:nvPr/>
        </p:nvSpPr>
        <p:spPr>
          <a:xfrm>
            <a:off x="2450969" y="6260739"/>
            <a:ext cx="9741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i="0" dirty="0">
                <a:effectLst/>
              </a:rPr>
              <a:t>Practice Guidelines for Preoperative Fasting and the Use of Pharmacologic Agents to Reduce the Risk of Pulmonary Aspiration: Application to Healthy Patients Undergoing Elective Procedures. Anesthesiology 2017; 126(3).</a:t>
            </a:r>
            <a:endParaRPr lang="th-TH" sz="1600" dirty="0"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B72E6A3C-26F8-4853-B737-4FA76FA45113}"/>
              </a:ext>
            </a:extLst>
          </p:cNvPr>
          <p:cNvSpPr/>
          <p:nvPr/>
        </p:nvSpPr>
        <p:spPr>
          <a:xfrm>
            <a:off x="6532775" y="1374934"/>
            <a:ext cx="2953732" cy="47430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6258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8824ED4-A47E-4F4C-9C91-BAE4CE0413A2}"/>
              </a:ext>
            </a:extLst>
          </p:cNvPr>
          <p:cNvSpPr txBox="1">
            <a:spLocks/>
          </p:cNvSpPr>
          <p:nvPr/>
        </p:nvSpPr>
        <p:spPr>
          <a:xfrm>
            <a:off x="3687094" y="388806"/>
            <a:ext cx="5250427" cy="7964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Reduce gastric acidity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25694E38-63D7-4267-B4A6-AB1845B6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14" y="1442301"/>
            <a:ext cx="10180950" cy="51847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spc="-5" dirty="0">
                <a:cs typeface="Calibri"/>
              </a:rPr>
              <a:t>H₂-receptor </a:t>
            </a:r>
            <a:r>
              <a:rPr lang="en-US" sz="3200" b="1" dirty="0"/>
              <a:t>antagonists</a:t>
            </a:r>
          </a:p>
          <a:p>
            <a:r>
              <a:rPr lang="en-US" dirty="0"/>
              <a:t>Cimetidine ; </a:t>
            </a:r>
          </a:p>
          <a:p>
            <a:pPr marL="0" indent="0">
              <a:buNone/>
            </a:pPr>
            <a:r>
              <a:rPr lang="en-US" dirty="0"/>
              <a:t>	-150-300 mg orally or parenterally</a:t>
            </a:r>
          </a:p>
          <a:p>
            <a:pPr marL="0" indent="0">
              <a:buNone/>
            </a:pPr>
            <a:r>
              <a:rPr lang="en-US" dirty="0"/>
              <a:t> 	-300 mg orally 1-1.5 hr. before surgery </a:t>
            </a:r>
            <a:r>
              <a:rPr lang="en-US" dirty="0">
                <a:latin typeface="Franklin Gothic Book" panose="020B0503020102020204" pitchFamily="34" charset="0"/>
              </a:rPr>
              <a:t>→ </a:t>
            </a:r>
            <a:r>
              <a:rPr lang="en-US" dirty="0"/>
              <a:t>increase gastric fluid pH 	 above 2.5 in 80% of patient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/>
              <a:t>-duration 3-4 hr.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Ranitidine ;</a:t>
            </a:r>
          </a:p>
          <a:p>
            <a:pPr marL="914400" lvl="2" indent="0">
              <a:buNone/>
            </a:pPr>
            <a:r>
              <a:rPr lang="en-US" sz="3000" dirty="0"/>
              <a:t>-</a:t>
            </a:r>
            <a:r>
              <a:rPr lang="en-US" sz="3000" dirty="0">
                <a:solidFill>
                  <a:srgbClr val="FF0000"/>
                </a:solidFill>
              </a:rPr>
              <a:t>More potent, specific, and longer acting than cimetidine</a:t>
            </a:r>
          </a:p>
          <a:p>
            <a:pPr marL="0" indent="0">
              <a:buNone/>
            </a:pPr>
            <a:r>
              <a:rPr lang="en-US" sz="3000" dirty="0"/>
              <a:t>	-150 mg orally or </a:t>
            </a:r>
            <a:r>
              <a:rPr lang="en-US" sz="3000" dirty="0">
                <a:solidFill>
                  <a:srgbClr val="FF0000"/>
                </a:solidFill>
              </a:rPr>
              <a:t>50 mg parenterally</a:t>
            </a:r>
          </a:p>
          <a:p>
            <a:pPr marL="0" indent="0">
              <a:buNone/>
            </a:pPr>
            <a:r>
              <a:rPr lang="th-TH" sz="3000" dirty="0"/>
              <a:t>	</a:t>
            </a:r>
            <a:r>
              <a:rPr lang="en-US" sz="3000" dirty="0"/>
              <a:t>-last up to 9 hr. in the effects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6514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4735409-78EB-4E9B-91F0-D69651B86391}"/>
              </a:ext>
            </a:extLst>
          </p:cNvPr>
          <p:cNvSpPr txBox="1">
            <a:spLocks/>
          </p:cNvSpPr>
          <p:nvPr/>
        </p:nvSpPr>
        <p:spPr>
          <a:xfrm>
            <a:off x="3917038" y="341775"/>
            <a:ext cx="5015163" cy="732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Reduce gastric acidity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F4179F2-7DAD-4FB0-B6D8-17AB0A76258C}"/>
              </a:ext>
            </a:extLst>
          </p:cNvPr>
          <p:cNvSpPr/>
          <p:nvPr/>
        </p:nvSpPr>
        <p:spPr>
          <a:xfrm>
            <a:off x="1701792" y="2664863"/>
            <a:ext cx="9445657" cy="1735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05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6C807A09-B470-4FD4-B001-D3EA93964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31828" r="6243" b="13978"/>
          <a:stretch/>
        </p:blipFill>
        <p:spPr>
          <a:xfrm>
            <a:off x="1150374" y="355572"/>
            <a:ext cx="10255045" cy="6271369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,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39B6580-72FB-4815-A3F4-8ABFC3C16F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40717" r="14461" b="36917"/>
          <a:stretch/>
        </p:blipFill>
        <p:spPr>
          <a:xfrm>
            <a:off x="2123768" y="2161919"/>
            <a:ext cx="8121446" cy="2534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29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1EF3E92B-92EF-46B0-9EB1-234F69247993}"/>
              </a:ext>
            </a:extLst>
          </p:cNvPr>
          <p:cNvSpPr/>
          <p:nvPr/>
        </p:nvSpPr>
        <p:spPr>
          <a:xfrm>
            <a:off x="1109220" y="435374"/>
            <a:ext cx="9973559" cy="1534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3503F94D-A393-424C-BA7A-167E74A51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8036"/>
              </p:ext>
            </p:extLst>
          </p:nvPr>
        </p:nvGraphicFramePr>
        <p:xfrm>
          <a:off x="2211109" y="2444772"/>
          <a:ext cx="8127999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387931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672626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4144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Gastric volume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Gastric pH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4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 group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15.3±10.4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  <a:r>
                        <a:rPr lang="en-US" dirty="0">
                          <a:latin typeface="Franklin Gothic Book" panose="020B0503020102020204" pitchFamily="34" charset="0"/>
                        </a:rPr>
                        <a:t>±2.0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2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Z-M group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Franklin Gothic Book" panose="020B0503020102020204" pitchFamily="34" charset="0"/>
                        </a:rPr>
                        <a:t>6.9±10.0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</a:t>
                      </a:r>
                      <a:r>
                        <a:rPr lang="en-US" dirty="0">
                          <a:latin typeface="Franklin Gothic Book" panose="020B0503020102020204" pitchFamily="34" charset="0"/>
                        </a:rPr>
                        <a:t>±1.9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61128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84293EC-D740-40A9-AB0C-0C59DC73181B}"/>
              </a:ext>
            </a:extLst>
          </p:cNvPr>
          <p:cNvSpPr txBox="1"/>
          <p:nvPr/>
        </p:nvSpPr>
        <p:spPr>
          <a:xfrm>
            <a:off x="1024379" y="4410746"/>
            <a:ext cx="1081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IV prophylactic ranitidine and metoclopramide : easy and useful method to decrease the volume while increasing the pH of gastric content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C5C6880D-C3EB-41D3-A9B3-62414BB26D53}"/>
              </a:ext>
            </a:extLst>
          </p:cNvPr>
          <p:cNvSpPr/>
          <p:nvPr/>
        </p:nvSpPr>
        <p:spPr>
          <a:xfrm>
            <a:off x="4637988" y="6273225"/>
            <a:ext cx="7554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i="0" dirty="0" err="1">
                <a:effectLst/>
              </a:rPr>
              <a:t>Jeong</a:t>
            </a:r>
            <a:r>
              <a:rPr lang="en-US" sz="1600" b="0" i="0" dirty="0">
                <a:effectLst/>
              </a:rPr>
              <a:t>-Yeon Hong. Effects of Metoclopramide and Ranitidine on Preoperative Gastric Contents in Day-Case Surgery. Yonsei Med J 2006; 47(3).</a:t>
            </a:r>
            <a:endParaRPr lang="th-TH" sz="1600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B09891D-AEBC-43A4-8DCD-036BD1654CAA}"/>
              </a:ext>
            </a:extLst>
          </p:cNvPr>
          <p:cNvSpPr/>
          <p:nvPr/>
        </p:nvSpPr>
        <p:spPr>
          <a:xfrm>
            <a:off x="1762812" y="3429000"/>
            <a:ext cx="8832916" cy="63395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4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DC2A3EB-AA99-4683-AA70-D86C5818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51" y="1825625"/>
            <a:ext cx="10515600" cy="4371004"/>
          </a:xfrm>
        </p:spPr>
        <p:txBody>
          <a:bodyPr>
            <a:noAutofit/>
          </a:bodyPr>
          <a:lstStyle/>
          <a:p>
            <a:r>
              <a:rPr lang="en-US" b="1" dirty="0"/>
              <a:t>Proton pump inhibitors (PPIs)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Suppress gastric acid secretion </a:t>
            </a:r>
            <a:r>
              <a:rPr lang="en-US" sz="2800" dirty="0"/>
              <a:t>in a dose-dependent.</a:t>
            </a:r>
          </a:p>
          <a:p>
            <a:pPr lvl="1"/>
            <a:r>
              <a:rPr lang="en-US" sz="2800" dirty="0"/>
              <a:t>Reducing gastric </a:t>
            </a:r>
            <a:r>
              <a:rPr lang="en-US" sz="2800" dirty="0">
                <a:solidFill>
                  <a:srgbClr val="FF0000"/>
                </a:solidFill>
              </a:rPr>
              <a:t>volume and acidity</a:t>
            </a:r>
          </a:p>
          <a:p>
            <a:pPr lvl="1"/>
            <a:r>
              <a:rPr lang="en-US" sz="2800" dirty="0"/>
              <a:t>Omeprazole 40 mg IV 30 min before induction</a:t>
            </a:r>
          </a:p>
          <a:p>
            <a:pPr lvl="1"/>
            <a:r>
              <a:rPr lang="en-US" sz="2800" dirty="0"/>
              <a:t>Omeprazole 40-80 mg oral 2-4 hr. before surgery</a:t>
            </a:r>
          </a:p>
          <a:p>
            <a:pPr lvl="1"/>
            <a:r>
              <a:rPr lang="en-US" sz="2800" dirty="0"/>
              <a:t>Effect on gastric pH as long as 24 hr.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Esomeprazole, </a:t>
            </a:r>
            <a:r>
              <a:rPr lang="en-US" dirty="0">
                <a:solidFill>
                  <a:srgbClr val="FF0000"/>
                </a:solidFill>
              </a:rPr>
              <a:t>Lansoprazole, Omeprazole, </a:t>
            </a:r>
            <a:r>
              <a:rPr lang="en-US" dirty="0"/>
              <a:t>Pantoprazole, Rabeprazole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4566F2F-34BB-40A7-BEBD-091F9FFD4563}"/>
              </a:ext>
            </a:extLst>
          </p:cNvPr>
          <p:cNvSpPr txBox="1">
            <a:spLocks/>
          </p:cNvSpPr>
          <p:nvPr/>
        </p:nvSpPr>
        <p:spPr>
          <a:xfrm>
            <a:off x="3772242" y="661371"/>
            <a:ext cx="5175418" cy="630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Reduce gastric acidity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E903BC5-4082-4250-B675-244C97EF6FDC}"/>
              </a:ext>
            </a:extLst>
          </p:cNvPr>
          <p:cNvSpPr txBox="1"/>
          <p:nvPr/>
        </p:nvSpPr>
        <p:spPr>
          <a:xfrm>
            <a:off x="4604894" y="6519446"/>
            <a:ext cx="769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Barash </a:t>
            </a:r>
            <a:r>
              <a:rPr lang="en-US" sz="1600" dirty="0" err="1"/>
              <a:t>PG,eds</a:t>
            </a:r>
            <a:r>
              <a:rPr lang="en-US" sz="1600" dirty="0"/>
              <a:t>. Clinical Anesthesia 8</a:t>
            </a:r>
            <a:r>
              <a:rPr lang="en-US" sz="1600" baseline="30000" dirty="0"/>
              <a:t>th</a:t>
            </a:r>
            <a:r>
              <a:rPr lang="en-US" sz="1600" dirty="0"/>
              <a:t> ed. Philadelphia: Lippincott Williams &amp; Wilkins;2017.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975372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F4555BC-654F-45B4-B5B2-1FFD75A5FDB6}"/>
              </a:ext>
            </a:extLst>
          </p:cNvPr>
          <p:cNvSpPr txBox="1">
            <a:spLocks/>
          </p:cNvSpPr>
          <p:nvPr/>
        </p:nvSpPr>
        <p:spPr>
          <a:xfrm>
            <a:off x="3955992" y="704413"/>
            <a:ext cx="4994787" cy="737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Reduce gastric acidity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ADCB3E-45C3-47C0-99D3-B931A97B9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5617" r="14138" b="27306"/>
          <a:stretch/>
        </p:blipFill>
        <p:spPr bwMode="auto">
          <a:xfrm>
            <a:off x="960204" y="2133400"/>
            <a:ext cx="10498176" cy="199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75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9E110AB-BAF9-4DB2-A926-2FF06613D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3"/>
          <a:stretch/>
        </p:blipFill>
        <p:spPr>
          <a:xfrm>
            <a:off x="654904" y="316823"/>
            <a:ext cx="4931924" cy="453253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0A26FC9-0D3B-4825-91EB-CB186837F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28" y="316823"/>
            <a:ext cx="5356168" cy="4697907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1B9FAD94-9EBE-4959-9203-C23D1B869C45}"/>
              </a:ext>
            </a:extLst>
          </p:cNvPr>
          <p:cNvSpPr/>
          <p:nvPr/>
        </p:nvSpPr>
        <p:spPr>
          <a:xfrm>
            <a:off x="5586828" y="6292841"/>
            <a:ext cx="660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Pisang, Robyn G. </a:t>
            </a:r>
            <a:r>
              <a:rPr lang="en-US" sz="1600" dirty="0" err="1"/>
              <a:t>Karlstadt</a:t>
            </a:r>
            <a:r>
              <a:rPr lang="en-US" sz="1600" dirty="0"/>
              <a:t>. Effect of Preoperative Intravenous Pantoprazole in Elective- Surgery Patients: A Pilot Study. Dig Dis Sci 2009; 54(5).</a:t>
            </a:r>
            <a:endParaRPr lang="th-TH" sz="16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1634AE5-2825-4DD8-95EF-001097E3CF15}"/>
              </a:ext>
            </a:extLst>
          </p:cNvPr>
          <p:cNvSpPr txBox="1"/>
          <p:nvPr/>
        </p:nvSpPr>
        <p:spPr>
          <a:xfrm>
            <a:off x="438320" y="5145296"/>
            <a:ext cx="11485215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IV pantoprazole : reduce gastric volume and acid output within 1 hr. of dosing</a:t>
            </a:r>
          </a:p>
          <a:p>
            <a:r>
              <a:rPr lang="en-US" dirty="0"/>
              <a:t>                               and last up to 12 hr.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51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023E8CE-09CA-4556-8A59-3CBAC9505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36128" r="2473" b="26882"/>
          <a:stretch/>
        </p:blipFill>
        <p:spPr>
          <a:xfrm>
            <a:off x="1140543" y="3175819"/>
            <a:ext cx="10311580" cy="2863493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9574FE-0A72-457F-8445-30A65852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974"/>
            <a:ext cx="10515600" cy="4351338"/>
          </a:xfrm>
        </p:spPr>
        <p:txBody>
          <a:bodyPr/>
          <a:lstStyle/>
          <a:p>
            <a:r>
              <a:rPr lang="en-US" spc="-5" dirty="0">
                <a:cs typeface="Calibri"/>
              </a:rPr>
              <a:t>The incidence </a:t>
            </a:r>
            <a:r>
              <a:rPr lang="en-US" dirty="0">
                <a:cs typeface="Calibri"/>
              </a:rPr>
              <a:t>of </a:t>
            </a:r>
            <a:r>
              <a:rPr lang="en-US" spc="-10" dirty="0">
                <a:cs typeface="Calibri"/>
              </a:rPr>
              <a:t>anesthesia-associated </a:t>
            </a:r>
            <a:r>
              <a:rPr lang="en-US" spc="-25" dirty="0">
                <a:cs typeface="Calibri"/>
              </a:rPr>
              <a:t>fatal </a:t>
            </a:r>
            <a:r>
              <a:rPr lang="en-US" spc="-10" dirty="0">
                <a:cs typeface="Calibri"/>
              </a:rPr>
              <a:t>aspiration </a:t>
            </a:r>
            <a:r>
              <a:rPr lang="en-US" dirty="0">
                <a:cs typeface="Calibri"/>
              </a:rPr>
              <a:t>= 1 in</a:t>
            </a:r>
            <a:r>
              <a:rPr lang="en-US" spc="16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350,000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50% </a:t>
            </a:r>
            <a:r>
              <a:rPr lang="en-US" spc="-5" dirty="0">
                <a:cs typeface="Calibri"/>
              </a:rPr>
              <a:t>of anesthetic </a:t>
            </a:r>
            <a:r>
              <a:rPr lang="en-US" spc="-15" dirty="0">
                <a:cs typeface="Calibri"/>
              </a:rPr>
              <a:t>deaths-related</a:t>
            </a:r>
            <a:r>
              <a:rPr lang="en-US" spc="-2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airway</a:t>
            </a:r>
            <a:endParaRPr lang="en-US" dirty="0">
              <a:cs typeface="Calibri"/>
            </a:endParaRPr>
          </a:p>
          <a:p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D9B34C4-AA23-4664-95CE-41BF3641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236" y="605950"/>
            <a:ext cx="3188194" cy="7179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  <a:endParaRPr lang="th-TH" sz="4000" b="1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D73E03C-026E-4414-89E5-86BE4E073C44}"/>
              </a:ext>
            </a:extLst>
          </p:cNvPr>
          <p:cNvSpPr txBox="1"/>
          <p:nvPr/>
        </p:nvSpPr>
        <p:spPr>
          <a:xfrm>
            <a:off x="7207045" y="6315320"/>
            <a:ext cx="479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British Journal of </a:t>
            </a:r>
            <a:r>
              <a:rPr lang="en-US" sz="2000" dirty="0" err="1"/>
              <a:t>Anaesthesia</a:t>
            </a:r>
            <a:r>
              <a:rPr lang="en-US" sz="2000" dirty="0"/>
              <a:t> 2011; 106(5).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6983220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E80E30F-E3F5-4E11-9C45-98161DD0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36" y="1539511"/>
            <a:ext cx="10515600" cy="4489565"/>
          </a:xfrm>
        </p:spPr>
        <p:txBody>
          <a:bodyPr>
            <a:normAutofit fontScale="92500"/>
          </a:bodyPr>
          <a:lstStyle/>
          <a:p>
            <a:r>
              <a:rPr lang="en-US" dirty="0"/>
              <a:t>Neutralize the acid in gastric content</a:t>
            </a:r>
          </a:p>
          <a:p>
            <a:r>
              <a:rPr lang="en-US" dirty="0"/>
              <a:t>15-30 minutes before induction is almost </a:t>
            </a:r>
            <a:r>
              <a:rPr lang="en-US" dirty="0">
                <a:solidFill>
                  <a:srgbClr val="FF0000"/>
                </a:solidFill>
              </a:rPr>
              <a:t>100% increase pH above 2.5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Drugs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Nonparticulate antacid (0.3 M sodium citrate) 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-do not </a:t>
            </a:r>
            <a:r>
              <a:rPr lang="en-US" dirty="0"/>
              <a:t>produce pulmonary damage if aspirate should occur</a:t>
            </a:r>
          </a:p>
          <a:p>
            <a:pPr marL="0" indent="0">
              <a:buNone/>
            </a:pPr>
            <a:r>
              <a:rPr lang="en-US" dirty="0"/>
              <a:t>2. Particulate antacid : </a:t>
            </a:r>
          </a:p>
          <a:p>
            <a:pPr marL="0" indent="0">
              <a:buNone/>
            </a:pPr>
            <a:r>
              <a:rPr lang="en-US" dirty="0"/>
              <a:t>	-more effective in increase gastric pH</a:t>
            </a:r>
          </a:p>
          <a:p>
            <a:pPr marL="0" indent="0">
              <a:buNone/>
            </a:pPr>
            <a:r>
              <a:rPr lang="en-US" dirty="0"/>
              <a:t>	-aspiration may cause </a:t>
            </a:r>
            <a:r>
              <a:rPr lang="en-US" dirty="0">
                <a:solidFill>
                  <a:srgbClr val="FF0000"/>
                </a:solidFill>
              </a:rPr>
              <a:t>significant and persistent pulmonary damage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1A9985F-0BA0-4914-B6F5-0C50DCEE69CE}"/>
              </a:ext>
            </a:extLst>
          </p:cNvPr>
          <p:cNvSpPr txBox="1">
            <a:spLocks/>
          </p:cNvSpPr>
          <p:nvPr/>
        </p:nvSpPr>
        <p:spPr>
          <a:xfrm>
            <a:off x="4736573" y="612108"/>
            <a:ext cx="2718854" cy="5945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Antacids</a:t>
            </a:r>
          </a:p>
        </p:txBody>
      </p:sp>
    </p:spTree>
    <p:extLst>
      <p:ext uri="{BB962C8B-B14F-4D97-AF65-F5344CB8AC3E}">
        <p14:creationId xmlns:p14="http://schemas.microsoft.com/office/powerpoint/2010/main" val="1387788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B598921-74E1-4849-91CB-4EA0305BAF9B}"/>
              </a:ext>
            </a:extLst>
          </p:cNvPr>
          <p:cNvSpPr txBox="1">
            <a:spLocks/>
          </p:cNvSpPr>
          <p:nvPr/>
        </p:nvSpPr>
        <p:spPr>
          <a:xfrm>
            <a:off x="3582187" y="574400"/>
            <a:ext cx="5901178" cy="745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Gastroesophageal motility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27AAFEB6-B10E-4A5F-AEEE-D133FD41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36" y="164651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Increase gastrointestinal motility</a:t>
            </a:r>
          </a:p>
          <a:p>
            <a:r>
              <a:rPr lang="en-US" dirty="0"/>
              <a:t>Increase gastroesophageal sphincter tone</a:t>
            </a:r>
          </a:p>
          <a:p>
            <a:r>
              <a:rPr lang="en-US" dirty="0"/>
              <a:t>Relaxes the pylorus and duodenum</a:t>
            </a:r>
          </a:p>
          <a:p>
            <a:r>
              <a:rPr lang="en-US" dirty="0"/>
              <a:t>Prokinetic drugs : </a:t>
            </a:r>
            <a:r>
              <a:rPr lang="en-US" dirty="0">
                <a:solidFill>
                  <a:srgbClr val="FF0000"/>
                </a:solidFill>
              </a:rPr>
              <a:t>metoclopramide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-Meta-analysis of randomized controlled trials</a:t>
            </a:r>
          </a:p>
          <a:p>
            <a:pPr marL="0" indent="0">
              <a:buNone/>
            </a:pPr>
            <a:r>
              <a:rPr lang="en-US" dirty="0"/>
              <a:t>	-Dose    : 5-10 mg IV </a:t>
            </a:r>
          </a:p>
          <a:p>
            <a:pPr marL="0" indent="0">
              <a:buNone/>
            </a:pPr>
            <a:r>
              <a:rPr lang="en-US" dirty="0"/>
              <a:t>	-Timing : 30 minutes before induction	</a:t>
            </a:r>
          </a:p>
          <a:p>
            <a:pPr marL="0" indent="0">
              <a:buNone/>
            </a:pPr>
            <a:r>
              <a:rPr lang="en-US" dirty="0"/>
              <a:t>	-Half-life 2 to 4 hours</a:t>
            </a:r>
          </a:p>
          <a:p>
            <a:pPr marL="914400" lvl="2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3436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CD20A3-8F43-44E1-AD96-6AB1087A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NG tube </a:t>
            </a:r>
          </a:p>
          <a:p>
            <a:r>
              <a:rPr lang="en-US" sz="3000" dirty="0"/>
              <a:t>Controversial</a:t>
            </a:r>
          </a:p>
          <a:p>
            <a:r>
              <a:rPr lang="en-US" dirty="0"/>
              <a:t>NG tube in non-sedative patient : ↑sympathetic, desaturation</a:t>
            </a:r>
          </a:p>
          <a:p>
            <a:endParaRPr lang="en-US" dirty="0"/>
          </a:p>
          <a:p>
            <a:r>
              <a:rPr lang="en-US" dirty="0"/>
              <a:t>Patient with retain NG tube</a:t>
            </a:r>
          </a:p>
          <a:p>
            <a:pPr lvl="1">
              <a:buFontTx/>
              <a:buChar char="-"/>
            </a:pPr>
            <a:r>
              <a:rPr lang="en-US" sz="2800" dirty="0"/>
              <a:t>Overflow valve</a:t>
            </a:r>
          </a:p>
          <a:p>
            <a:pPr lvl="1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↓ UES and LES tone</a:t>
            </a:r>
          </a:p>
          <a:p>
            <a:pPr lvl="1"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8A00837-0546-4138-8615-BCFED78BE4C8}"/>
              </a:ext>
            </a:extLst>
          </p:cNvPr>
          <p:cNvSpPr txBox="1">
            <a:spLocks/>
          </p:cNvSpPr>
          <p:nvPr/>
        </p:nvSpPr>
        <p:spPr>
          <a:xfrm>
            <a:off x="3560612" y="508413"/>
            <a:ext cx="5672163" cy="764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Reducing gastric volume</a:t>
            </a:r>
          </a:p>
        </p:txBody>
      </p:sp>
    </p:spTree>
    <p:extLst>
      <p:ext uri="{BB962C8B-B14F-4D97-AF65-F5344CB8AC3E}">
        <p14:creationId xmlns:p14="http://schemas.microsoft.com/office/powerpoint/2010/main" val="1632982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B94319C-66C9-4F6B-900A-1991910B3CC3}"/>
              </a:ext>
            </a:extLst>
          </p:cNvPr>
          <p:cNvSpPr txBox="1">
            <a:spLocks/>
          </p:cNvSpPr>
          <p:nvPr/>
        </p:nvSpPr>
        <p:spPr>
          <a:xfrm>
            <a:off x="770307" y="386209"/>
            <a:ext cx="4876349" cy="786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NG tube with balloon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4F2E1E8-144D-4680-B20B-B057BEE6CCE9}"/>
              </a:ext>
            </a:extLst>
          </p:cNvPr>
          <p:cNvSpPr/>
          <p:nvPr/>
        </p:nvSpPr>
        <p:spPr>
          <a:xfrm>
            <a:off x="1099776" y="1725104"/>
            <a:ext cx="3717321" cy="4190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D99AF6C-7988-43C0-83CA-CEEC1401F288}"/>
              </a:ext>
            </a:extLst>
          </p:cNvPr>
          <p:cNvSpPr txBox="1"/>
          <p:nvPr/>
        </p:nvSpPr>
        <p:spPr>
          <a:xfrm>
            <a:off x="5860330" y="1800520"/>
            <a:ext cx="4782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Occlude the cardia with an inflatable balloon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Gastroesophageal reflux did not occur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Limitation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Malposition of balloon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Esophageal rupture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Gastric mucosal erosions</a:t>
            </a:r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6B94FE6-6800-4799-AF02-0ED615642160}"/>
              </a:ext>
            </a:extLst>
          </p:cNvPr>
          <p:cNvSpPr/>
          <p:nvPr/>
        </p:nvSpPr>
        <p:spPr>
          <a:xfrm>
            <a:off x="3318235" y="6273225"/>
            <a:ext cx="8873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Roewer</a:t>
            </a:r>
            <a:r>
              <a:rPr lang="en-US" sz="1600" dirty="0"/>
              <a:t> N. Can pulmonary aspiration of gastric contents be prevented by balloon occlusion of the cardia? A study with a new nasogastric tube. </a:t>
            </a:r>
            <a:r>
              <a:rPr lang="en-US" sz="1600" dirty="0" err="1"/>
              <a:t>Anesth</a:t>
            </a:r>
            <a:r>
              <a:rPr lang="en-US" sz="1600" dirty="0"/>
              <a:t> </a:t>
            </a:r>
            <a:r>
              <a:rPr lang="en-US" sz="1600" dirty="0" err="1"/>
              <a:t>Analg</a:t>
            </a:r>
            <a:r>
              <a:rPr lang="en-US" sz="1600" dirty="0"/>
              <a:t> 1995;80:378 – 83.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941287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B509C542-1B0E-4F3D-B2AE-34AC444AB61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928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“None of drugs or combination of drugs is absolutely reliable in all patients all off the time”</a:t>
            </a:r>
          </a:p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endParaRPr lang="en-US" sz="4000" b="1" dirty="0"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endParaRPr lang="en-US" sz="4000" b="1" dirty="0"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endParaRPr lang="en-US" sz="4000" b="1" dirty="0"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“Anesthetic techniques to protect the airway during induction, maintenance, and emergence from anesthesia”</a:t>
            </a:r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2121F0DE-2888-4C62-B367-51696AFB82CB}"/>
              </a:ext>
            </a:extLst>
          </p:cNvPr>
          <p:cNvSpPr/>
          <p:nvPr/>
        </p:nvSpPr>
        <p:spPr>
          <a:xfrm>
            <a:off x="5571241" y="2894029"/>
            <a:ext cx="914400" cy="1244338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52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EB03356-5F07-460A-B3BD-902DCED26676}"/>
              </a:ext>
            </a:extLst>
          </p:cNvPr>
          <p:cNvSpPr txBox="1">
            <a:spLocks/>
          </p:cNvSpPr>
          <p:nvPr/>
        </p:nvSpPr>
        <p:spPr>
          <a:xfrm>
            <a:off x="0" y="2653549"/>
            <a:ext cx="12192000" cy="1414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Intraoperative anesthetic management</a:t>
            </a:r>
          </a:p>
        </p:txBody>
      </p:sp>
    </p:spTree>
    <p:extLst>
      <p:ext uri="{BB962C8B-B14F-4D97-AF65-F5344CB8AC3E}">
        <p14:creationId xmlns:p14="http://schemas.microsoft.com/office/powerpoint/2010/main" val="4236786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1A71DD9-67D1-4B2C-98EB-73DB67EE1E7D}"/>
              </a:ext>
            </a:extLst>
          </p:cNvPr>
          <p:cNvSpPr txBox="1">
            <a:spLocks/>
          </p:cNvSpPr>
          <p:nvPr/>
        </p:nvSpPr>
        <p:spPr>
          <a:xfrm>
            <a:off x="2917051" y="503536"/>
            <a:ext cx="6775323" cy="759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Airway management technique</a:t>
            </a:r>
          </a:p>
        </p:txBody>
      </p:sp>
      <p:pic>
        <p:nvPicPr>
          <p:cNvPr id="25602" name="Picture 2" descr="ผลการค้นหารูปภาพสำหรับ awake intubation">
            <a:extLst>
              <a:ext uri="{FF2B5EF4-FFF2-40B4-BE49-F238E27FC236}">
                <a16:creationId xmlns:a16="http://schemas.microsoft.com/office/drawing/2014/main" id="{1A7CE051-D320-431F-B5B9-25A35C21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6" y="1971451"/>
            <a:ext cx="56028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8460B3F1-859B-4A48-962C-438CC2D2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83" y="1644257"/>
            <a:ext cx="3760071" cy="48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97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0C0D72-A324-4537-BD06-17D2DDE9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846" y="19293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Advantages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200" dirty="0"/>
              <a:t>- Patient with full stomach with </a:t>
            </a:r>
            <a:r>
              <a:rPr lang="en-US" sz="3200" dirty="0">
                <a:solidFill>
                  <a:srgbClr val="FF0000"/>
                </a:solidFill>
              </a:rPr>
              <a:t>difficult airway</a:t>
            </a:r>
          </a:p>
          <a:p>
            <a:pPr lvl="1">
              <a:buFontTx/>
              <a:buChar char="-"/>
            </a:pPr>
            <a:r>
              <a:rPr lang="en-US" sz="3200" dirty="0"/>
              <a:t>Avoidance of loss of protective reflexes</a:t>
            </a:r>
          </a:p>
          <a:p>
            <a:pPr lvl="1">
              <a:buFontTx/>
              <a:buChar char="-"/>
            </a:pPr>
            <a:r>
              <a:rPr lang="en-US" sz="3200" dirty="0"/>
              <a:t>Avoidance of failure of cricoid pressure</a:t>
            </a:r>
          </a:p>
          <a:p>
            <a:pPr lvl="1">
              <a:buFontTx/>
              <a:buChar char="-"/>
            </a:pPr>
            <a:r>
              <a:rPr lang="en-US" sz="3200" dirty="0"/>
              <a:t>Avoidance complication from failed tracheal intubation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7C74BE47-CB61-406D-8CA7-BD9088A9EAF5}"/>
              </a:ext>
            </a:extLst>
          </p:cNvPr>
          <p:cNvSpPr txBox="1">
            <a:spLocks/>
          </p:cNvSpPr>
          <p:nvPr/>
        </p:nvSpPr>
        <p:spPr>
          <a:xfrm>
            <a:off x="3685880" y="681037"/>
            <a:ext cx="5966433" cy="687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Awake tracheal intubation</a:t>
            </a:r>
          </a:p>
        </p:txBody>
      </p:sp>
    </p:spTree>
    <p:extLst>
      <p:ext uri="{BB962C8B-B14F-4D97-AF65-F5344CB8AC3E}">
        <p14:creationId xmlns:p14="http://schemas.microsoft.com/office/powerpoint/2010/main" val="3332262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637F14-4B6F-4315-A1B3-CE39729A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980" y="1731357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Airway preparation</a:t>
            </a:r>
          </a:p>
          <a:p>
            <a:pPr marL="0" indent="0">
              <a:buNone/>
            </a:pPr>
            <a:r>
              <a:rPr lang="en-US" sz="3600" dirty="0"/>
              <a:t>	- Anti-</a:t>
            </a:r>
            <a:r>
              <a:rPr lang="en-US" sz="3600" dirty="0" err="1"/>
              <a:t>sialogogues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	- Local anesthesia</a:t>
            </a:r>
          </a:p>
          <a:p>
            <a:pPr marL="0" indent="0">
              <a:buNone/>
            </a:pPr>
            <a:r>
              <a:rPr lang="en-US" sz="3600" dirty="0"/>
              <a:t>	- Nerve block</a:t>
            </a:r>
          </a:p>
          <a:p>
            <a:r>
              <a:rPr lang="en-US" sz="3600" dirty="0"/>
              <a:t>Sedation</a:t>
            </a:r>
          </a:p>
          <a:p>
            <a:r>
              <a:rPr lang="en-US" sz="3600" dirty="0"/>
              <a:t>Intubation</a:t>
            </a:r>
            <a:endParaRPr lang="th-TH" sz="36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8AFD733-574E-4E59-B77D-2C9F94721584}"/>
              </a:ext>
            </a:extLst>
          </p:cNvPr>
          <p:cNvSpPr txBox="1">
            <a:spLocks/>
          </p:cNvSpPr>
          <p:nvPr/>
        </p:nvSpPr>
        <p:spPr>
          <a:xfrm>
            <a:off x="3751868" y="613311"/>
            <a:ext cx="5749616" cy="744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Awake tracheal intubation</a:t>
            </a:r>
          </a:p>
        </p:txBody>
      </p:sp>
    </p:spTree>
    <p:extLst>
      <p:ext uri="{BB962C8B-B14F-4D97-AF65-F5344CB8AC3E}">
        <p14:creationId xmlns:p14="http://schemas.microsoft.com/office/powerpoint/2010/main" val="32276186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508D0D-CD32-491F-A41F-74FEACE4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06" y="1412670"/>
            <a:ext cx="10515600" cy="4961459"/>
          </a:xfrm>
        </p:spPr>
        <p:txBody>
          <a:bodyPr>
            <a:noAutofit/>
          </a:bodyPr>
          <a:lstStyle/>
          <a:p>
            <a:r>
              <a:rPr lang="en-US" dirty="0"/>
              <a:t>Anti-</a:t>
            </a:r>
            <a:r>
              <a:rPr lang="en-US" dirty="0" err="1"/>
              <a:t>sialogogues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-Glycopyrrolate  0.1-0.2 mg IV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anesthesia</a:t>
            </a:r>
          </a:p>
          <a:p>
            <a:pPr marL="457200" lvl="1" indent="0">
              <a:buNone/>
            </a:pPr>
            <a:r>
              <a:rPr lang="en-US" sz="2800" dirty="0"/>
              <a:t> 	-Nebulizers</a:t>
            </a:r>
          </a:p>
          <a:p>
            <a:pPr marL="457200" lvl="1" indent="0">
              <a:buNone/>
            </a:pPr>
            <a:r>
              <a:rPr lang="en-US" sz="2800" dirty="0"/>
              <a:t>	-Topical sprays and gels</a:t>
            </a:r>
          </a:p>
          <a:p>
            <a:pPr marL="457200" lvl="1" indent="0">
              <a:buNone/>
            </a:pPr>
            <a:r>
              <a:rPr lang="en-US" sz="2800" dirty="0"/>
              <a:t>	-Transtracheal injection</a:t>
            </a:r>
          </a:p>
          <a:p>
            <a:pPr marL="457200" lvl="1" indent="0">
              <a:buNone/>
            </a:pPr>
            <a:r>
              <a:rPr lang="en-US" sz="2800" dirty="0"/>
              <a:t>	-“Spray as you go”</a:t>
            </a:r>
          </a:p>
          <a:p>
            <a:pPr marL="457200" lvl="1" indent="0">
              <a:buNone/>
            </a:pPr>
            <a:r>
              <a:rPr lang="en-US" sz="2800" dirty="0"/>
              <a:t>	-Nerve blocks</a:t>
            </a:r>
          </a:p>
          <a:p>
            <a:pPr marL="457200" lvl="1" indent="0">
              <a:buNone/>
            </a:pPr>
            <a:r>
              <a:rPr lang="en-US" sz="2800" dirty="0"/>
              <a:t>	-Combinations</a:t>
            </a:r>
            <a:endParaRPr lang="th-TH" sz="28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7D96A65-B4B1-466E-AA26-2D9E38C54ABB}"/>
              </a:ext>
            </a:extLst>
          </p:cNvPr>
          <p:cNvSpPr txBox="1">
            <a:spLocks/>
          </p:cNvSpPr>
          <p:nvPr/>
        </p:nvSpPr>
        <p:spPr>
          <a:xfrm>
            <a:off x="4371312" y="483871"/>
            <a:ext cx="4550588" cy="732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Awake preparation</a:t>
            </a:r>
          </a:p>
        </p:txBody>
      </p:sp>
    </p:spTree>
    <p:extLst>
      <p:ext uri="{BB962C8B-B14F-4D97-AF65-F5344CB8AC3E}">
        <p14:creationId xmlns:p14="http://schemas.microsoft.com/office/powerpoint/2010/main" val="414866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D90E91F-A933-4BE9-90FC-E9CE811B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188" y="296872"/>
            <a:ext cx="3188194" cy="7179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  <a:endParaRPr lang="th-TH" sz="4000" b="1" dirty="0"/>
          </a:p>
        </p:txBody>
      </p:sp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92CE69C-87ED-470A-B99E-5E0A9164B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5090" r="6876" b="10681"/>
          <a:stretch/>
        </p:blipFill>
        <p:spPr>
          <a:xfrm>
            <a:off x="1572291" y="1189456"/>
            <a:ext cx="9261987" cy="4769392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FECD3BB-3662-4416-B738-13A2BF980422}"/>
              </a:ext>
            </a:extLst>
          </p:cNvPr>
          <p:cNvSpPr txBox="1"/>
          <p:nvPr/>
        </p:nvSpPr>
        <p:spPr>
          <a:xfrm>
            <a:off x="1358283" y="6198894"/>
            <a:ext cx="1077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Cook T, </a:t>
            </a:r>
            <a:r>
              <a:rPr lang="en-US" sz="1600" dirty="0" err="1"/>
              <a:t>Frerk</a:t>
            </a:r>
            <a:r>
              <a:rPr lang="en-US" sz="1600" dirty="0"/>
              <a:t> C. Major complications of airway management in the UK: results of the Fourth National Audit Project of the Royal College of </a:t>
            </a:r>
            <a:r>
              <a:rPr lang="en-US" sz="1600" dirty="0" err="1"/>
              <a:t>Anaesthetists</a:t>
            </a:r>
            <a:r>
              <a:rPr lang="en-US" sz="1600" dirty="0"/>
              <a:t> and the Difficult Airway Society. Part 1: </a:t>
            </a:r>
            <a:r>
              <a:rPr lang="en-US" sz="1600" dirty="0" err="1"/>
              <a:t>anaesthesia</a:t>
            </a:r>
            <a:r>
              <a:rPr lang="en-US" sz="1600" dirty="0"/>
              <a:t>.. British Journal of </a:t>
            </a:r>
            <a:r>
              <a:rPr lang="en-US" sz="1600" dirty="0" err="1"/>
              <a:t>Anaesthesia</a:t>
            </a:r>
            <a:r>
              <a:rPr lang="en-US" sz="1600" dirty="0"/>
              <a:t> 2011; 106(5).</a:t>
            </a:r>
            <a:endParaRPr lang="th-TH" sz="1600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2FDD2F1-E48B-453B-A607-665C4FC84C58}"/>
              </a:ext>
            </a:extLst>
          </p:cNvPr>
          <p:cNvSpPr/>
          <p:nvPr/>
        </p:nvSpPr>
        <p:spPr>
          <a:xfrm>
            <a:off x="3044757" y="4591455"/>
            <a:ext cx="6770452" cy="5058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5617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455C6E40-B17B-4B57-8EC1-E75D94D6B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16100"/>
              </p:ext>
            </p:extLst>
          </p:nvPr>
        </p:nvGraphicFramePr>
        <p:xfrm>
          <a:off x="480768" y="1198145"/>
          <a:ext cx="11363782" cy="5242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07119">
                  <a:extLst>
                    <a:ext uri="{9D8B030D-6E8A-4147-A177-3AD203B41FA5}">
                      <a16:colId xmlns:a16="http://schemas.microsoft.com/office/drawing/2014/main" val="3944727082"/>
                    </a:ext>
                  </a:extLst>
                </a:gridCol>
                <a:gridCol w="5756663">
                  <a:extLst>
                    <a:ext uri="{9D8B030D-6E8A-4147-A177-3AD203B41FA5}">
                      <a16:colId xmlns:a16="http://schemas.microsoft.com/office/drawing/2014/main" val="1915908557"/>
                    </a:ext>
                  </a:extLst>
                </a:gridCol>
              </a:tblGrid>
              <a:tr h="49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Technique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398317"/>
                  </a:ext>
                </a:extLst>
              </a:tr>
              <a:tr h="905407">
                <a:tc>
                  <a:txBody>
                    <a:bodyPr/>
                    <a:lstStyle/>
                    <a:p>
                      <a:r>
                        <a:rPr lang="en-US" dirty="0"/>
                        <a:t>Local anesthetic spray to the mucosa “spray as you go”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pain while laryngoscopy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08978"/>
                  </a:ext>
                </a:extLst>
              </a:tr>
              <a:tr h="496513">
                <a:tc>
                  <a:txBody>
                    <a:bodyPr/>
                    <a:lstStyle/>
                    <a:p>
                      <a:r>
                        <a:rPr lang="en-US" dirty="0"/>
                        <a:t>Lidocaine jelly to base of tongue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Decrease pain while laryngoscopy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86476"/>
                  </a:ext>
                </a:extLst>
              </a:tr>
              <a:tr h="1314300">
                <a:tc>
                  <a:txBody>
                    <a:bodyPr/>
                    <a:lstStyle/>
                    <a:p>
                      <a:r>
                        <a:rPr lang="en-US" dirty="0"/>
                        <a:t>Bilateral blockade of the internal branch of the superior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laryngeal nerve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Inhibit sensory at base of tongue, vallecula, epiglottis, and larynx up to level of the cords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13345"/>
                  </a:ext>
                </a:extLst>
              </a:tr>
              <a:tr h="905407">
                <a:tc>
                  <a:txBody>
                    <a:bodyPr/>
                    <a:lstStyle/>
                    <a:p>
                      <a:r>
                        <a:rPr lang="en-US" dirty="0"/>
                        <a:t>Bilateral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glossopharyngeal nerve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Eliminates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gag reflex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505989"/>
                  </a:ext>
                </a:extLst>
              </a:tr>
              <a:tr h="9054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Transtracheal injection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Anesthetizes the airway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below the vocal cords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88363"/>
                  </a:ext>
                </a:extLst>
              </a:tr>
            </a:tbl>
          </a:graphicData>
        </a:graphic>
      </p:graphicFrame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8008C22-538F-43B5-B136-07510249B5FD}"/>
              </a:ext>
            </a:extLst>
          </p:cNvPr>
          <p:cNvSpPr txBox="1">
            <a:spLocks/>
          </p:cNvSpPr>
          <p:nvPr/>
        </p:nvSpPr>
        <p:spPr>
          <a:xfrm>
            <a:off x="3977196" y="246607"/>
            <a:ext cx="4545365" cy="686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Awake preparation</a:t>
            </a:r>
          </a:p>
        </p:txBody>
      </p:sp>
    </p:spTree>
    <p:extLst>
      <p:ext uri="{BB962C8B-B14F-4D97-AF65-F5344CB8AC3E}">
        <p14:creationId xmlns:p14="http://schemas.microsoft.com/office/powerpoint/2010/main" val="459253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DFE5487-C842-4977-B427-B9A57416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99" y="2992324"/>
            <a:ext cx="9791330" cy="34603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Topical anesthesia VS Nerve block</a:t>
            </a:r>
          </a:p>
          <a:p>
            <a:r>
              <a:rPr lang="en-US" dirty="0"/>
              <a:t>Results :  -</a:t>
            </a:r>
            <a:r>
              <a:rPr lang="en-US" dirty="0">
                <a:solidFill>
                  <a:srgbClr val="FF0000"/>
                </a:solidFill>
              </a:rPr>
              <a:t>No difference </a:t>
            </a:r>
            <a:r>
              <a:rPr lang="en-US" dirty="0"/>
              <a:t>in MAP, HR, </a:t>
            </a:r>
            <a:r>
              <a:rPr lang="en-US" spc="-20" dirty="0">
                <a:cs typeface="Calibri"/>
              </a:rPr>
              <a:t>PaO</a:t>
            </a:r>
            <a:r>
              <a:rPr lang="en-US" spc="-30" baseline="-21072" dirty="0">
                <a:cs typeface="Calibri"/>
              </a:rPr>
              <a:t>2</a:t>
            </a:r>
            <a:r>
              <a:rPr lang="en-US" spc="-20" dirty="0">
                <a:cs typeface="Calibri"/>
              </a:rPr>
              <a:t>, PaCO</a:t>
            </a:r>
            <a:r>
              <a:rPr lang="en-US" spc="-30" baseline="-21072" dirty="0">
                <a:cs typeface="Calibri"/>
              </a:rPr>
              <a:t>2</a:t>
            </a:r>
            <a:r>
              <a:rPr lang="en-US" spc="-20" dirty="0">
                <a:cs typeface="Calibri"/>
              </a:rPr>
              <a:t>, </a:t>
            </a:r>
            <a:r>
              <a:rPr lang="en-US" dirty="0">
                <a:cs typeface="Calibri"/>
              </a:rPr>
              <a:t>SpO</a:t>
            </a:r>
            <a:r>
              <a:rPr lang="en-US" baseline="-21072" dirty="0">
                <a:cs typeface="Calibri"/>
              </a:rPr>
              <a:t>2</a:t>
            </a:r>
          </a:p>
          <a:p>
            <a:pPr marL="0" indent="0">
              <a:buNone/>
            </a:pPr>
            <a:r>
              <a:rPr lang="en-US" dirty="0"/>
              <a:t>	        -</a:t>
            </a:r>
            <a:r>
              <a:rPr lang="en-US" dirty="0">
                <a:solidFill>
                  <a:srgbClr val="FF0000"/>
                </a:solidFill>
              </a:rPr>
              <a:t>No difference </a:t>
            </a:r>
            <a:r>
              <a:rPr lang="en-US" dirty="0"/>
              <a:t>in perception of discomfort</a:t>
            </a:r>
          </a:p>
          <a:p>
            <a:pPr marL="0" indent="0">
              <a:buNone/>
            </a:pPr>
            <a:r>
              <a:rPr lang="en-US" dirty="0"/>
              <a:t>	        -</a:t>
            </a:r>
            <a:r>
              <a:rPr lang="en-US" dirty="0">
                <a:solidFill>
                  <a:srgbClr val="FF0000"/>
                </a:solidFill>
              </a:rPr>
              <a:t>No difference </a:t>
            </a:r>
            <a:r>
              <a:rPr lang="en-US" dirty="0"/>
              <a:t>in time required for successful 			         intubation and quality of intubation</a:t>
            </a:r>
          </a:p>
          <a:p>
            <a:endParaRPr lang="en-US" baseline="-21072" dirty="0">
              <a:cs typeface="Calibri"/>
            </a:endParaRPr>
          </a:p>
          <a:p>
            <a:endParaRPr lang="en-US" baseline="-21072" dirty="0">
              <a:cs typeface="Calibri"/>
            </a:endParaRPr>
          </a:p>
          <a:p>
            <a:pPr marL="0" indent="0">
              <a:buNone/>
            </a:pPr>
            <a:endParaRPr lang="en-US" baseline="-21072" dirty="0">
              <a:cs typeface="Calibr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20A6446-7991-4B94-A5F9-8E5068F9DFC5}"/>
              </a:ext>
            </a:extLst>
          </p:cNvPr>
          <p:cNvSpPr/>
          <p:nvPr/>
        </p:nvSpPr>
        <p:spPr>
          <a:xfrm>
            <a:off x="1756899" y="857766"/>
            <a:ext cx="9074499" cy="1696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345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99904B28-24F5-4517-81FA-755CE92E5EA9}"/>
              </a:ext>
            </a:extLst>
          </p:cNvPr>
          <p:cNvSpPr/>
          <p:nvPr/>
        </p:nvSpPr>
        <p:spPr>
          <a:xfrm>
            <a:off x="1000852" y="604893"/>
            <a:ext cx="10515600" cy="160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รูปภาพ 8" descr="รูปภาพประกอบด้วย ข้อความ, หนังสือพิมพ์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1D289BD-BE11-4840-93D0-9213E592F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36238" r="5341" b="41540"/>
          <a:stretch/>
        </p:blipFill>
        <p:spPr>
          <a:xfrm>
            <a:off x="1522285" y="2714460"/>
            <a:ext cx="9711708" cy="3538647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E1063CB3-4786-4F54-9CC8-6957455E5E77}"/>
              </a:ext>
            </a:extLst>
          </p:cNvPr>
          <p:cNvSpPr/>
          <p:nvPr/>
        </p:nvSpPr>
        <p:spPr>
          <a:xfrm>
            <a:off x="4458878" y="5389895"/>
            <a:ext cx="2262433" cy="5772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2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34EB0DFD-031A-42B3-B328-6ACD6FC4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29" y="3234780"/>
            <a:ext cx="9088225" cy="1676586"/>
          </a:xfrm>
        </p:spPr>
        <p:txBody>
          <a:bodyPr/>
          <a:lstStyle/>
          <a:p>
            <a:r>
              <a:rPr lang="en-US" dirty="0"/>
              <a:t>Transtracheal block alone vs </a:t>
            </a:r>
            <a:r>
              <a:rPr lang="en-US" dirty="0">
                <a:solidFill>
                  <a:srgbClr val="FF0000"/>
                </a:solidFill>
              </a:rPr>
              <a:t>SLN block </a:t>
            </a:r>
            <a:r>
              <a:rPr lang="en-US" dirty="0"/>
              <a:t>+ transtracheal block</a:t>
            </a:r>
          </a:p>
          <a:p>
            <a:r>
              <a:rPr lang="en-US" dirty="0">
                <a:solidFill>
                  <a:srgbClr val="FF0000"/>
                </a:solidFill>
              </a:rPr>
              <a:t>Same effectiveness </a:t>
            </a:r>
            <a:r>
              <a:rPr lang="en-US" dirty="0"/>
              <a:t>of occurrence of </a:t>
            </a:r>
            <a:r>
              <a:rPr lang="en-US" dirty="0">
                <a:solidFill>
                  <a:srgbClr val="FF0000"/>
                </a:solidFill>
              </a:rPr>
              <a:t>cough or gag reflex</a:t>
            </a:r>
          </a:p>
          <a:p>
            <a:r>
              <a:rPr lang="en-US" dirty="0">
                <a:solidFill>
                  <a:srgbClr val="FF0000"/>
                </a:solidFill>
              </a:rPr>
              <a:t>More comfortable in transtracheal block procedure alone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5FA5AB9-7FE4-41B2-B6A3-345C4B35876F}"/>
              </a:ext>
            </a:extLst>
          </p:cNvPr>
          <p:cNvSpPr txBox="1"/>
          <p:nvPr/>
        </p:nvSpPr>
        <p:spPr>
          <a:xfrm>
            <a:off x="386498" y="6112056"/>
            <a:ext cx="1180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Fariha</a:t>
            </a:r>
            <a:r>
              <a:rPr lang="en-US" sz="1600" dirty="0"/>
              <a:t> Ahmad , Naseem Ahmed , Mohammed </a:t>
            </a:r>
            <a:r>
              <a:rPr lang="en-US" sz="1600" dirty="0" err="1"/>
              <a:t>Yasrab</a:t>
            </a:r>
            <a:r>
              <a:rPr lang="en-US" sz="1600" dirty="0"/>
              <a:t> , </a:t>
            </a:r>
            <a:r>
              <a:rPr lang="en-US" sz="1600" dirty="0" err="1"/>
              <a:t>Saira</a:t>
            </a:r>
            <a:r>
              <a:rPr lang="en-US" sz="1600" dirty="0"/>
              <a:t> Mehboob , </a:t>
            </a:r>
            <a:r>
              <a:rPr lang="en-US" sz="1600" dirty="0" err="1"/>
              <a:t>Tassadaq</a:t>
            </a:r>
            <a:r>
              <a:rPr lang="en-US" sz="1600" dirty="0"/>
              <a:t> Khurshid , Hamid Shah. Comparison between  effectiveness of transtracheal block alone versus superior laryngeal nerve block and transtracheal block for awake fiberoptic intubation: A randomized controlled trial. ISRA MEDICAL JOURNAL 2019; 11(2).</a:t>
            </a:r>
            <a:endParaRPr lang="th-TH" sz="16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9B413BE-DFFF-415A-A55B-371C31572E32}"/>
              </a:ext>
            </a:extLst>
          </p:cNvPr>
          <p:cNvSpPr/>
          <p:nvPr/>
        </p:nvSpPr>
        <p:spPr>
          <a:xfrm>
            <a:off x="1000852" y="604893"/>
            <a:ext cx="10515600" cy="160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3375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F60DE083-DC09-4887-8B62-B1A999733FF3}"/>
              </a:ext>
            </a:extLst>
          </p:cNvPr>
          <p:cNvSpPr/>
          <p:nvPr/>
        </p:nvSpPr>
        <p:spPr>
          <a:xfrm>
            <a:off x="945393" y="1936156"/>
            <a:ext cx="10545881" cy="220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318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304D53C-55CF-43F6-AAD8-62ED8B733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33692" r="3573" b="22782"/>
          <a:stretch/>
        </p:blipFill>
        <p:spPr>
          <a:xfrm>
            <a:off x="2124269" y="393678"/>
            <a:ext cx="8210399" cy="5652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7416701-AAB0-4DCE-BF99-A60B77619CC5}"/>
              </a:ext>
            </a:extLst>
          </p:cNvPr>
          <p:cNvSpPr/>
          <p:nvPr/>
        </p:nvSpPr>
        <p:spPr>
          <a:xfrm>
            <a:off x="233439" y="6253314"/>
            <a:ext cx="11992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Rosenstock CV, </a:t>
            </a:r>
            <a:r>
              <a:rPr lang="en-US" sz="1600" dirty="0" err="1"/>
              <a:t>Thøgersen</a:t>
            </a:r>
            <a:r>
              <a:rPr lang="en-US" sz="1600" dirty="0"/>
              <a:t> B, </a:t>
            </a:r>
            <a:r>
              <a:rPr lang="en-US" sz="1600" dirty="0" err="1"/>
              <a:t>Afshari</a:t>
            </a:r>
            <a:r>
              <a:rPr lang="en-US" sz="1600" dirty="0"/>
              <a:t> A, Christensen AL, Eriksen C, </a:t>
            </a:r>
            <a:r>
              <a:rPr lang="en-US" sz="1600" dirty="0" err="1"/>
              <a:t>Gätke</a:t>
            </a:r>
            <a:r>
              <a:rPr lang="en-US" sz="1600" dirty="0"/>
              <a:t> MR. Awake fiberoptic or awake video </a:t>
            </a:r>
            <a:r>
              <a:rPr lang="en-US" sz="1600" dirty="0" err="1"/>
              <a:t>laryngoscopic</a:t>
            </a:r>
            <a:r>
              <a:rPr lang="en-US" sz="1600" dirty="0"/>
              <a:t> tracheal intubation in patients with anticipated difficult airway management: a randomized clinical trial. Anesthesiology 2012; 116(6).</a:t>
            </a:r>
            <a:endParaRPr lang="th-TH" sz="1600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E2985695-336A-480A-9290-31B5C8293E01}"/>
              </a:ext>
            </a:extLst>
          </p:cNvPr>
          <p:cNvSpPr/>
          <p:nvPr/>
        </p:nvSpPr>
        <p:spPr>
          <a:xfrm>
            <a:off x="2300140" y="1772239"/>
            <a:ext cx="7852528" cy="3487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2482CF3-1DE6-4B56-BF68-E3DF7060940A}"/>
              </a:ext>
            </a:extLst>
          </p:cNvPr>
          <p:cNvSpPr/>
          <p:nvPr/>
        </p:nvSpPr>
        <p:spPr>
          <a:xfrm>
            <a:off x="2300140" y="5280581"/>
            <a:ext cx="7852528" cy="3487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0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67956D-23B4-42F9-8358-F476143F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95" y="1288785"/>
            <a:ext cx="7048967" cy="537517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Maintain spontaneous breathing</a:t>
            </a:r>
            <a:r>
              <a:rPr lang="en-US" dirty="0"/>
              <a:t>	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3283B5F-6745-44DD-A040-2874CBC532E6}"/>
              </a:ext>
            </a:extLst>
          </p:cNvPr>
          <p:cNvSpPr txBox="1">
            <a:spLocks/>
          </p:cNvSpPr>
          <p:nvPr/>
        </p:nvSpPr>
        <p:spPr>
          <a:xfrm>
            <a:off x="4779390" y="320015"/>
            <a:ext cx="2896332" cy="6992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Sedation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E2AEDD4-22ED-4405-B6D4-31E6529B9762}"/>
              </a:ext>
            </a:extLst>
          </p:cNvPr>
          <p:cNvSpPr txBox="1"/>
          <p:nvPr/>
        </p:nvSpPr>
        <p:spPr>
          <a:xfrm>
            <a:off x="7226177" y="6519446"/>
            <a:ext cx="5038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Miller’s </a:t>
            </a:r>
            <a:r>
              <a:rPr lang="en-US" sz="1600" dirty="0" err="1"/>
              <a:t>anesthesia,ed</a:t>
            </a:r>
            <a:r>
              <a:rPr lang="en-US" sz="1600" dirty="0"/>
              <a:t> 9 : Airway management in the adult</a:t>
            </a:r>
            <a:endParaRPr lang="th-TH" sz="1600" dirty="0"/>
          </a:p>
        </p:txBody>
      </p:sp>
      <p:pic>
        <p:nvPicPr>
          <p:cNvPr id="9" name="รูปภาพ 8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6D685DAD-7661-42C9-8B1F-032BD91F1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28817" r="6975" b="20717"/>
          <a:stretch/>
        </p:blipFill>
        <p:spPr>
          <a:xfrm>
            <a:off x="1257624" y="2059179"/>
            <a:ext cx="10232206" cy="42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20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76BE8F-4F75-44C4-9603-20E8DB9C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48"/>
            <a:ext cx="10515600" cy="44965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Minimize time </a:t>
            </a:r>
            <a:r>
              <a:rPr lang="en-US" dirty="0"/>
              <a:t>between </a:t>
            </a:r>
            <a:r>
              <a:rPr lang="en-US" dirty="0">
                <a:solidFill>
                  <a:srgbClr val="FF0000"/>
                </a:solidFill>
              </a:rPr>
              <a:t>loss of consciousness and tracheal intubation</a:t>
            </a:r>
          </a:p>
          <a:p>
            <a:r>
              <a:rPr lang="en-US" dirty="0"/>
              <a:t>RSI is widely practiced and approaches a standard of care ; </a:t>
            </a:r>
            <a:r>
              <a:rPr lang="en-US" dirty="0">
                <a:solidFill>
                  <a:srgbClr val="FF0000"/>
                </a:solidFill>
              </a:rPr>
              <a:t>full stomach, bowel obstruction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Preoxygenation with 100% oxygen</a:t>
            </a:r>
          </a:p>
          <a:p>
            <a:pPr marL="514350" indent="-514350">
              <a:buAutoNum type="arabicPeriod"/>
            </a:pPr>
            <a:r>
              <a:rPr lang="en-US" dirty="0"/>
              <a:t>Rapid induction and paralytic agents</a:t>
            </a:r>
          </a:p>
          <a:p>
            <a:pPr marL="514350" indent="-514350">
              <a:buAutoNum type="arabicPeriod"/>
            </a:pPr>
            <a:r>
              <a:rPr lang="en-US" dirty="0"/>
              <a:t>Cricoid pressure (not currently recommended for all patients)</a:t>
            </a:r>
          </a:p>
          <a:p>
            <a:pPr marL="514350" indent="-514350">
              <a:buAutoNum type="arabicPeriod"/>
            </a:pPr>
            <a:r>
              <a:rPr lang="en-US" dirty="0"/>
              <a:t>Avoidance positive pressure ventilation until the airway is secured</a:t>
            </a:r>
          </a:p>
          <a:p>
            <a:pPr marL="514350" indent="-514350">
              <a:buAutoNum type="arabicPeriod"/>
            </a:pPr>
            <a:r>
              <a:rPr lang="en-US" dirty="0"/>
              <a:t>Transoral insertion of an endotracheal tube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B41F3D2-1D61-4A68-9516-D7802CBCDAD7}"/>
              </a:ext>
            </a:extLst>
          </p:cNvPr>
          <p:cNvSpPr txBox="1">
            <a:spLocks/>
          </p:cNvSpPr>
          <p:nvPr/>
        </p:nvSpPr>
        <p:spPr>
          <a:xfrm>
            <a:off x="3148553" y="463033"/>
            <a:ext cx="6202837" cy="687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Rapid sequence induction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43BF541-FA8C-4632-9FFD-96491AE9D0D1}"/>
              </a:ext>
            </a:extLst>
          </p:cNvPr>
          <p:cNvSpPr/>
          <p:nvPr/>
        </p:nvSpPr>
        <p:spPr>
          <a:xfrm>
            <a:off x="443060" y="6334780"/>
            <a:ext cx="12625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- El-</a:t>
            </a:r>
            <a:r>
              <a:rPr lang="en-US" sz="1400" i="0" dirty="0" err="1">
                <a:effectLst/>
              </a:rPr>
              <a:t>Orbany</a:t>
            </a:r>
            <a:r>
              <a:rPr lang="en-US" sz="1400" i="0" dirty="0">
                <a:effectLst/>
              </a:rPr>
              <a:t> M, Connolly LA. Rapid sequence induction and </a:t>
            </a:r>
            <a:r>
              <a:rPr lang="en-US" sz="1400" i="0" dirty="0" err="1">
                <a:effectLst/>
              </a:rPr>
              <a:t>intu</a:t>
            </a:r>
            <a:r>
              <a:rPr lang="en-US" sz="1400" i="0" dirty="0">
                <a:effectLst/>
              </a:rPr>
              <a:t>- </a:t>
            </a:r>
            <a:r>
              <a:rPr lang="en-US" sz="1400" i="0" dirty="0" err="1">
                <a:effectLst/>
              </a:rPr>
              <a:t>bation</a:t>
            </a:r>
            <a:r>
              <a:rPr lang="en-US" sz="1400" i="0" dirty="0">
                <a:effectLst/>
              </a:rPr>
              <a:t>: current controversy. </a:t>
            </a:r>
            <a:r>
              <a:rPr lang="en-US" sz="1400" i="0" dirty="0" err="1">
                <a:effectLst/>
              </a:rPr>
              <a:t>Anesth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Analg</a:t>
            </a:r>
            <a:r>
              <a:rPr lang="en-US" sz="1400" i="0" dirty="0">
                <a:effectLst/>
              </a:rPr>
              <a:t>. 2010;110(5):1318– 1325.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Koerber</a:t>
            </a:r>
            <a:r>
              <a:rPr lang="en-US" sz="1400" dirty="0"/>
              <a:t> JP, Roberts GE, Whitaker R, Thorpe CM. Variation in rapid sequence induction techniques: current practice in Wales. </a:t>
            </a:r>
            <a:r>
              <a:rPr lang="en-US" sz="1400" dirty="0" err="1"/>
              <a:t>Anaesthe</a:t>
            </a:r>
            <a:r>
              <a:rPr lang="en-US" sz="1400" dirty="0"/>
              <a:t>- </a:t>
            </a:r>
            <a:r>
              <a:rPr lang="en-US" sz="1400" dirty="0" err="1"/>
              <a:t>sia</a:t>
            </a:r>
            <a:r>
              <a:rPr lang="en-US" sz="1400" dirty="0"/>
              <a:t>. 2009;64(1):54–59.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839955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901E697-4BF3-439F-A13D-BB4407F54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Muscle relaxants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Succinylcholine  1.5 mg/kg IV</a:t>
            </a:r>
          </a:p>
          <a:p>
            <a:pPr marL="0" indent="0">
              <a:buNone/>
            </a:pPr>
            <a:r>
              <a:rPr lang="en-US" dirty="0"/>
              <a:t>		          3-4 mg/kg IM (maximum 150 mg)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Rocuronium        0.9-1.2 mg/kg IV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97A215F4-1B0F-4C82-84C8-551FDD0A6D83}"/>
              </a:ext>
            </a:extLst>
          </p:cNvPr>
          <p:cNvSpPr txBox="1">
            <a:spLocks/>
          </p:cNvSpPr>
          <p:nvPr/>
        </p:nvSpPr>
        <p:spPr>
          <a:xfrm>
            <a:off x="3148553" y="557301"/>
            <a:ext cx="6202837" cy="687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Rapid sequence induction</a:t>
            </a:r>
          </a:p>
        </p:txBody>
      </p:sp>
    </p:spTree>
    <p:extLst>
      <p:ext uri="{BB962C8B-B14F-4D97-AF65-F5344CB8AC3E}">
        <p14:creationId xmlns:p14="http://schemas.microsoft.com/office/powerpoint/2010/main" val="63795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B783A60-A576-43F1-A42B-46DAA234B35B}"/>
              </a:ext>
            </a:extLst>
          </p:cNvPr>
          <p:cNvSpPr/>
          <p:nvPr/>
        </p:nvSpPr>
        <p:spPr>
          <a:xfrm>
            <a:off x="601328" y="644651"/>
            <a:ext cx="8729103" cy="1609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E40A236-0271-4FF4-B1E0-3BD8B8673167}"/>
              </a:ext>
            </a:extLst>
          </p:cNvPr>
          <p:cNvSpPr/>
          <p:nvPr/>
        </p:nvSpPr>
        <p:spPr>
          <a:xfrm>
            <a:off x="1612391" y="2844848"/>
            <a:ext cx="10319197" cy="1478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2282B5F0-0A50-4161-BF87-C5A35E92CA50}"/>
              </a:ext>
            </a:extLst>
          </p:cNvPr>
          <p:cNvSpPr/>
          <p:nvPr/>
        </p:nvSpPr>
        <p:spPr>
          <a:xfrm>
            <a:off x="680236" y="4767707"/>
            <a:ext cx="9751026" cy="1609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11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3CA4367-616A-48BB-AADA-AD5E5412B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2" y="1228121"/>
            <a:ext cx="9989574" cy="536920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0D62CAD-284F-402D-AC86-27D48789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98" y="3533505"/>
            <a:ext cx="9048662" cy="23740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5D28DFA-D233-4486-B968-28E268D9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655" y="403404"/>
            <a:ext cx="3313311" cy="8247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  <a:endParaRPr lang="th-TH" sz="4000" b="1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6A0A5F0-6C59-4A12-BA3C-5DAAB4ACF78B}"/>
              </a:ext>
            </a:extLst>
          </p:cNvPr>
          <p:cNvSpPr/>
          <p:nvPr/>
        </p:nvSpPr>
        <p:spPr>
          <a:xfrm>
            <a:off x="1061884" y="2428568"/>
            <a:ext cx="9910916" cy="3146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6C7C49-1067-4767-8B92-06975E5F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581" y="6321756"/>
            <a:ext cx="9578419" cy="6033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 err="1"/>
              <a:t>Marsch</a:t>
            </a:r>
            <a:r>
              <a:rPr lang="en-US" sz="1600" dirty="0"/>
              <a:t> SC, Steiner L, Bucher E, </a:t>
            </a:r>
            <a:r>
              <a:rPr lang="en-US" sz="1600" dirty="0" err="1"/>
              <a:t>Pargger</a:t>
            </a:r>
            <a:r>
              <a:rPr lang="en-US" sz="1600" dirty="0"/>
              <a:t> H, Schumann M, </a:t>
            </a:r>
            <a:r>
              <a:rPr lang="en-US" sz="1600" dirty="0" err="1"/>
              <a:t>Aebi</a:t>
            </a:r>
            <a:r>
              <a:rPr lang="en-US" sz="1600" dirty="0"/>
              <a:t> T, </a:t>
            </a:r>
            <a:r>
              <a:rPr lang="en-US" sz="1600" dirty="0" err="1"/>
              <a:t>Hunziker</a:t>
            </a:r>
            <a:r>
              <a:rPr lang="en-US" sz="1600" dirty="0"/>
              <a:t> PR, </a:t>
            </a:r>
            <a:r>
              <a:rPr lang="en-US" sz="1600" dirty="0" err="1"/>
              <a:t>Siegemund</a:t>
            </a:r>
            <a:r>
              <a:rPr lang="en-US" sz="1600" dirty="0"/>
              <a:t> M.. Succinylcholine versus rocuronium for rapid sequence intubation in intensive care: a prospective,</a:t>
            </a:r>
            <a:endParaRPr lang="th-TH" sz="16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9A717B5-CBF3-48D8-BF22-B8CCB67A97E0}"/>
              </a:ext>
            </a:extLst>
          </p:cNvPr>
          <p:cNvSpPr/>
          <p:nvPr/>
        </p:nvSpPr>
        <p:spPr>
          <a:xfrm>
            <a:off x="1063242" y="465543"/>
            <a:ext cx="10428033" cy="1372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DC69575-5963-49FC-A847-5BE83DEE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1" y="2299494"/>
            <a:ext cx="4943968" cy="3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29574E-B77B-46D9-B8B4-7442CF82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56" y="2104104"/>
            <a:ext cx="4173755" cy="41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27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DB24A2D-BB71-49A8-B112-A8A26B1F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217"/>
            <a:ext cx="4336730" cy="31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5148AEE4-39BF-4338-B71E-C523DBB1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581" y="6321756"/>
            <a:ext cx="9578419" cy="6033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 err="1"/>
              <a:t>Marsch</a:t>
            </a:r>
            <a:r>
              <a:rPr lang="en-US" sz="1600" dirty="0"/>
              <a:t> SC, Steiner L, Bucher E, </a:t>
            </a:r>
            <a:r>
              <a:rPr lang="en-US" sz="1600" dirty="0" err="1"/>
              <a:t>Pargger</a:t>
            </a:r>
            <a:r>
              <a:rPr lang="en-US" sz="1600" dirty="0"/>
              <a:t> H, Schumann M, </a:t>
            </a:r>
            <a:r>
              <a:rPr lang="en-US" sz="1600" dirty="0" err="1"/>
              <a:t>Aebi</a:t>
            </a:r>
            <a:r>
              <a:rPr lang="en-US" sz="1600" dirty="0"/>
              <a:t> T, </a:t>
            </a:r>
            <a:r>
              <a:rPr lang="en-US" sz="1600" dirty="0" err="1"/>
              <a:t>Hunziker</a:t>
            </a:r>
            <a:r>
              <a:rPr lang="en-US" sz="1600" dirty="0"/>
              <a:t> PR, </a:t>
            </a:r>
            <a:r>
              <a:rPr lang="en-US" sz="1600" dirty="0" err="1"/>
              <a:t>Siegemund</a:t>
            </a:r>
            <a:r>
              <a:rPr lang="en-US" sz="1600" dirty="0"/>
              <a:t> M.. Succinylcholine versus rocuronium for rapid sequence intubation in intensive care: a prospective,</a:t>
            </a:r>
            <a:endParaRPr lang="th-TH" sz="16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2C417FB-55BC-49DD-9228-15FADAE7A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30394" r="1766" b="44086"/>
          <a:stretch/>
        </p:blipFill>
        <p:spPr>
          <a:xfrm>
            <a:off x="4523542" y="1727477"/>
            <a:ext cx="7393153" cy="30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0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ACA0099C-32FB-4ADD-818A-218A78B78DB2}"/>
              </a:ext>
            </a:extLst>
          </p:cNvPr>
          <p:cNvSpPr/>
          <p:nvPr/>
        </p:nvSpPr>
        <p:spPr>
          <a:xfrm>
            <a:off x="810705" y="398593"/>
            <a:ext cx="9511646" cy="1038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553AD4F-C809-487B-B67F-6ED45868F061}"/>
              </a:ext>
            </a:extLst>
          </p:cNvPr>
          <p:cNvSpPr/>
          <p:nvPr/>
        </p:nvSpPr>
        <p:spPr>
          <a:xfrm>
            <a:off x="1570383" y="6284854"/>
            <a:ext cx="10621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Magorian</a:t>
            </a:r>
            <a:r>
              <a:rPr lang="en-US" sz="1600" dirty="0"/>
              <a:t> T, Flannery KB, Miller RD.. Comparison of rocuronium, succinylcholine, and vecuronium for </a:t>
            </a:r>
          </a:p>
          <a:p>
            <a:pPr algn="r"/>
            <a:r>
              <a:rPr lang="en-US" sz="1600" dirty="0"/>
              <a:t>rapid-sequence induction of anesthesia in adult patients. Anesthesiology 1993; 79(5):</a:t>
            </a:r>
            <a:endParaRPr lang="th-TH" sz="1600" dirty="0"/>
          </a:p>
        </p:txBody>
      </p:sp>
      <p:pic>
        <p:nvPicPr>
          <p:cNvPr id="7" name="รูปภาพ 6" descr="รูปภาพประกอบด้วย ข้อความ,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9343A1A-2DD4-4D5D-9662-D213BECF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48841" r="9198" b="25796"/>
          <a:stretch/>
        </p:blipFill>
        <p:spPr>
          <a:xfrm>
            <a:off x="622169" y="2086623"/>
            <a:ext cx="5812446" cy="3431357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4DADC6ED-A497-453B-92DB-252D753FF9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4742" r="13331" b="7217"/>
          <a:stretch/>
        </p:blipFill>
        <p:spPr>
          <a:xfrm>
            <a:off x="7362333" y="1469168"/>
            <a:ext cx="3346516" cy="4666269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5E0486F-5C9A-4E46-9835-83DB136FCBC4}"/>
              </a:ext>
            </a:extLst>
          </p:cNvPr>
          <p:cNvSpPr/>
          <p:nvPr/>
        </p:nvSpPr>
        <p:spPr>
          <a:xfrm>
            <a:off x="3007152" y="3101419"/>
            <a:ext cx="1480008" cy="52790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0B67D61-7B3F-4306-83BB-002E953AA58F}"/>
              </a:ext>
            </a:extLst>
          </p:cNvPr>
          <p:cNvSpPr/>
          <p:nvPr/>
        </p:nvSpPr>
        <p:spPr>
          <a:xfrm>
            <a:off x="4593621" y="3091992"/>
            <a:ext cx="923827" cy="53732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4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ผลการค้นหารูปภาพสำหรับ sellick maneuver">
            <a:extLst>
              <a:ext uri="{FF2B5EF4-FFF2-40B4-BE49-F238E27FC236}">
                <a16:creationId xmlns:a16="http://schemas.microsoft.com/office/drawing/2014/main" id="{DED58475-2026-4F90-B32C-7D77F14E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2" y="1853042"/>
            <a:ext cx="4545282" cy="34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6A3511E-548C-4AB0-A10C-8459B4D94DD8}"/>
              </a:ext>
            </a:extLst>
          </p:cNvPr>
          <p:cNvSpPr txBox="1">
            <a:spLocks/>
          </p:cNvSpPr>
          <p:nvPr/>
        </p:nvSpPr>
        <p:spPr>
          <a:xfrm>
            <a:off x="4249444" y="596366"/>
            <a:ext cx="3693111" cy="774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Cricoid pressure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81240B5-E11E-4905-A736-E5A22BEF3A4F}"/>
              </a:ext>
            </a:extLst>
          </p:cNvPr>
          <p:cNvSpPr txBox="1"/>
          <p:nvPr/>
        </p:nvSpPr>
        <p:spPr>
          <a:xfrm>
            <a:off x="6095999" y="1724893"/>
            <a:ext cx="5771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Sellick maneuver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recommended forced is </a:t>
            </a:r>
            <a:r>
              <a:rPr lang="en-US" dirty="0">
                <a:solidFill>
                  <a:srgbClr val="FF0000"/>
                </a:solidFill>
              </a:rPr>
              <a:t>10 N</a:t>
            </a:r>
          </a:p>
          <a:p>
            <a:r>
              <a:rPr lang="en-US" dirty="0"/>
              <a:t>while the patient is </a:t>
            </a:r>
            <a:r>
              <a:rPr lang="en-US" dirty="0">
                <a:solidFill>
                  <a:srgbClr val="FF0000"/>
                </a:solidFill>
              </a:rPr>
              <a:t>awake</a:t>
            </a:r>
            <a:r>
              <a:rPr lang="en-US" dirty="0"/>
              <a:t>, increase to </a:t>
            </a:r>
            <a:r>
              <a:rPr lang="en-US" dirty="0">
                <a:solidFill>
                  <a:srgbClr val="FF0000"/>
                </a:solidFill>
              </a:rPr>
              <a:t>30 N after LOC.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Preventing regurgitation of gastric</a:t>
            </a:r>
          </a:p>
          <a:p>
            <a:r>
              <a:rPr lang="en-US" dirty="0"/>
              <a:t>contents into pharynx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*these value based on esophageal manometry on patients under anesthesia and cadaver studies</a:t>
            </a:r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90B037-4359-4EDC-95E9-36445046FB1C}"/>
              </a:ext>
            </a:extLst>
          </p:cNvPr>
          <p:cNvSpPr txBox="1"/>
          <p:nvPr/>
        </p:nvSpPr>
        <p:spPr>
          <a:xfrm>
            <a:off x="8468608" y="6273225"/>
            <a:ext cx="372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Sellick BA. Lancet. 1961;2:404.</a:t>
            </a:r>
          </a:p>
          <a:p>
            <a:r>
              <a:rPr lang="en-US" sz="1600" dirty="0" err="1"/>
              <a:t>Vanner</a:t>
            </a:r>
            <a:r>
              <a:rPr lang="en-US" sz="1600" dirty="0"/>
              <a:t> RG, </a:t>
            </a:r>
            <a:r>
              <a:rPr lang="en-US" sz="1600" dirty="0" err="1"/>
              <a:t>Asai</a:t>
            </a:r>
            <a:r>
              <a:rPr lang="en-US" sz="1600" dirty="0"/>
              <a:t> T. </a:t>
            </a:r>
            <a:r>
              <a:rPr lang="en-US" sz="1600" dirty="0" err="1"/>
              <a:t>Anaesthesia</a:t>
            </a:r>
            <a:r>
              <a:rPr lang="en-US" sz="1600" dirty="0"/>
              <a:t>. 1999;54:1.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1133349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74B1F83-6B41-467B-9342-BA87A843DF5A}"/>
              </a:ext>
            </a:extLst>
          </p:cNvPr>
          <p:cNvSpPr txBox="1">
            <a:spLocks/>
          </p:cNvSpPr>
          <p:nvPr/>
        </p:nvSpPr>
        <p:spPr>
          <a:xfrm>
            <a:off x="0" y="2679689"/>
            <a:ext cx="12192000" cy="1722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The application of cricoid pressure is the most controversial aspect of RSI</a:t>
            </a:r>
            <a:endParaRPr lang="th-TH" sz="4000" b="1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A2584EA-76FE-45FD-9246-5D95FEA4113B}"/>
              </a:ext>
            </a:extLst>
          </p:cNvPr>
          <p:cNvSpPr/>
          <p:nvPr/>
        </p:nvSpPr>
        <p:spPr>
          <a:xfrm>
            <a:off x="1234911" y="6519446"/>
            <a:ext cx="10957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El-</a:t>
            </a:r>
            <a:r>
              <a:rPr lang="en-US" sz="1600" dirty="0" err="1"/>
              <a:t>Orbany</a:t>
            </a:r>
            <a:r>
              <a:rPr lang="en-US" sz="1600" dirty="0"/>
              <a:t> M, Connolly LA. Rapid sequence induction and </a:t>
            </a:r>
            <a:r>
              <a:rPr lang="en-US" sz="1600" dirty="0" err="1"/>
              <a:t>intu</a:t>
            </a:r>
            <a:r>
              <a:rPr lang="en-US" sz="1600" dirty="0"/>
              <a:t>- </a:t>
            </a:r>
            <a:r>
              <a:rPr lang="en-US" sz="1600" dirty="0" err="1"/>
              <a:t>bation</a:t>
            </a:r>
            <a:r>
              <a:rPr lang="en-US" sz="1600" dirty="0"/>
              <a:t>: current controversy. </a:t>
            </a:r>
            <a:r>
              <a:rPr lang="en-US" sz="1600" dirty="0" err="1"/>
              <a:t>Anesth</a:t>
            </a:r>
            <a:r>
              <a:rPr lang="en-US" sz="1600" dirty="0"/>
              <a:t> </a:t>
            </a:r>
            <a:r>
              <a:rPr lang="en-US" sz="1600" dirty="0" err="1"/>
              <a:t>Analg</a:t>
            </a:r>
            <a:r>
              <a:rPr lang="en-US" sz="1600" dirty="0"/>
              <a:t>. 2010;110(5):1318– 1325.</a:t>
            </a:r>
          </a:p>
        </p:txBody>
      </p:sp>
    </p:spTree>
    <p:extLst>
      <p:ext uri="{BB962C8B-B14F-4D97-AF65-F5344CB8AC3E}">
        <p14:creationId xmlns:p14="http://schemas.microsoft.com/office/powerpoint/2010/main" val="12180680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BB87F56-2B0A-4A75-AC11-B5BCAAA4E5B6}"/>
              </a:ext>
            </a:extLst>
          </p:cNvPr>
          <p:cNvSpPr txBox="1">
            <a:spLocks/>
          </p:cNvSpPr>
          <p:nvPr/>
        </p:nvSpPr>
        <p:spPr>
          <a:xfrm>
            <a:off x="4249444" y="596366"/>
            <a:ext cx="3693111" cy="774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Cricoid pressure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A249887-F78C-45A3-9C30-583536C3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Points of controversial</a:t>
            </a:r>
          </a:p>
          <a:p>
            <a:r>
              <a:rPr lang="en-US" dirty="0"/>
              <a:t>Decrease in lower esophageal sphincter tone</a:t>
            </a:r>
          </a:p>
          <a:p>
            <a:r>
              <a:rPr lang="en-US" dirty="0"/>
              <a:t>MRI studies : cricoid pressure does not compress the esophagus, but rather </a:t>
            </a:r>
            <a:r>
              <a:rPr lang="en-US" dirty="0">
                <a:solidFill>
                  <a:srgbClr val="FF0000"/>
                </a:solidFill>
              </a:rPr>
              <a:t>lateral displacement.</a:t>
            </a:r>
          </a:p>
          <a:p>
            <a:r>
              <a:rPr lang="en-US" dirty="0"/>
              <a:t>Worsen laryngeal visualization</a:t>
            </a:r>
          </a:p>
          <a:p>
            <a:r>
              <a:rPr lang="en-US" dirty="0"/>
              <a:t>Occlusion of the subglottic airway</a:t>
            </a:r>
            <a:endParaRPr lang="th-TH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F25352A-18E0-4F78-9945-3F82B83CFC9E}"/>
              </a:ext>
            </a:extLst>
          </p:cNvPr>
          <p:cNvSpPr txBox="1"/>
          <p:nvPr/>
        </p:nvSpPr>
        <p:spPr>
          <a:xfrm>
            <a:off x="838200" y="5132429"/>
            <a:ext cx="110830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Standard textbook : “In general, because of the relatively low risk of application of cricoid pressure, its use is encouraged for RSI unless glottic visualization proves difficult”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5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3FED3AA-37BE-48B4-ADF2-4F3F73F90F74}"/>
              </a:ext>
            </a:extLst>
          </p:cNvPr>
          <p:cNvSpPr txBox="1">
            <a:spLocks/>
          </p:cNvSpPr>
          <p:nvPr/>
        </p:nvSpPr>
        <p:spPr>
          <a:xfrm>
            <a:off x="4325072" y="585582"/>
            <a:ext cx="3693111" cy="658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Cricoid pressure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4FFCE23-1928-46D9-9776-0ADB016344CD}"/>
              </a:ext>
            </a:extLst>
          </p:cNvPr>
          <p:cNvSpPr/>
          <p:nvPr/>
        </p:nvSpPr>
        <p:spPr>
          <a:xfrm>
            <a:off x="1542288" y="1764792"/>
            <a:ext cx="9343644" cy="20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14A6D74-1B3F-4144-9CEA-7741E2CB03BF}"/>
              </a:ext>
            </a:extLst>
          </p:cNvPr>
          <p:cNvSpPr/>
          <p:nvPr/>
        </p:nvSpPr>
        <p:spPr>
          <a:xfrm>
            <a:off x="1542288" y="4256532"/>
            <a:ext cx="9343644" cy="147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4466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37C9330-4D63-4DBB-A583-703331766DA9}"/>
              </a:ext>
            </a:extLst>
          </p:cNvPr>
          <p:cNvSpPr txBox="1">
            <a:spLocks/>
          </p:cNvSpPr>
          <p:nvPr/>
        </p:nvSpPr>
        <p:spPr>
          <a:xfrm>
            <a:off x="2745396" y="566180"/>
            <a:ext cx="7303578" cy="584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LMA in patient with full stomach 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1F2CA3DC-D9D1-42D2-ACEF-30C76D6D4BEC}"/>
              </a:ext>
            </a:extLst>
          </p:cNvPr>
          <p:cNvSpPr/>
          <p:nvPr/>
        </p:nvSpPr>
        <p:spPr>
          <a:xfrm>
            <a:off x="1108633" y="1696825"/>
            <a:ext cx="10144027" cy="2587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48130B6-A350-4FA4-87A5-E0400DF26DFC}"/>
              </a:ext>
            </a:extLst>
          </p:cNvPr>
          <p:cNvSpPr txBox="1"/>
          <p:nvPr/>
        </p:nvSpPr>
        <p:spPr>
          <a:xfrm>
            <a:off x="1108633" y="4791402"/>
            <a:ext cx="1032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LMA increase pharyngeal pressure 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→ reflex decreased LES pressure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9DA65DE-766D-4D80-8BB7-117C2783812F}"/>
              </a:ext>
            </a:extLst>
          </p:cNvPr>
          <p:cNvSpPr/>
          <p:nvPr/>
        </p:nvSpPr>
        <p:spPr>
          <a:xfrm>
            <a:off x="1108633" y="5413820"/>
            <a:ext cx="817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stomach : absolute indication for ETT</a:t>
            </a:r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6C46DA4-30D2-4CAB-8D97-1C4DACE53066}"/>
              </a:ext>
            </a:extLst>
          </p:cNvPr>
          <p:cNvSpPr/>
          <p:nvPr/>
        </p:nvSpPr>
        <p:spPr>
          <a:xfrm>
            <a:off x="6482177" y="6195369"/>
            <a:ext cx="591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</a:rPr>
              <a:t>Henderson J: Airway management. In Miller RD, editor: Miller’s anesthesia, ed 7, Philadelphia, 2010, Churchill Livingstone, p </a:t>
            </a:r>
            <a:r>
              <a:rPr lang="en-US" sz="1600" b="0" i="0" dirty="0">
                <a:effectLst/>
                <a:latin typeface="Helvetica" panose="020B0604020202020204" pitchFamily="34" charset="0"/>
              </a:rPr>
              <a:t>1573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39327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28A8789-BCCD-4A74-B56B-177FDE8ED30C}"/>
              </a:ext>
            </a:extLst>
          </p:cNvPr>
          <p:cNvSpPr txBox="1">
            <a:spLocks/>
          </p:cNvSpPr>
          <p:nvPr/>
        </p:nvSpPr>
        <p:spPr>
          <a:xfrm>
            <a:off x="0" y="2858610"/>
            <a:ext cx="12191999" cy="1114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Emergence and </a:t>
            </a:r>
            <a:r>
              <a:rPr lang="en-US" sz="4000" b="1" dirty="0" err="1">
                <a:cs typeface="Calibri"/>
              </a:rPr>
              <a:t>extubation</a:t>
            </a:r>
            <a:r>
              <a:rPr lang="en-US" sz="40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peroid</a:t>
            </a:r>
            <a:endParaRPr lang="en-US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071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EAEE75-7414-4457-A32A-07178DBB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1882185"/>
            <a:ext cx="10515600" cy="2407010"/>
          </a:xfrm>
        </p:spPr>
        <p:txBody>
          <a:bodyPr>
            <a:normAutofit/>
          </a:bodyPr>
          <a:lstStyle/>
          <a:p>
            <a:r>
              <a:rPr lang="en-US" sz="3200" dirty="0"/>
              <a:t>Awake intubation → </a:t>
            </a:r>
            <a:r>
              <a:rPr lang="en-US" sz="3200" dirty="0">
                <a:solidFill>
                  <a:srgbClr val="FF0000"/>
                </a:solidFill>
              </a:rPr>
              <a:t>awake </a:t>
            </a:r>
            <a:r>
              <a:rPr lang="en-US" sz="3200" dirty="0" err="1">
                <a:solidFill>
                  <a:srgbClr val="FF0000"/>
                </a:solidFill>
              </a:rPr>
              <a:t>extubation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Contraindication to deep </a:t>
            </a:r>
            <a:r>
              <a:rPr lang="en-US" sz="3200" dirty="0" err="1"/>
              <a:t>extubation</a:t>
            </a:r>
            <a:endParaRPr lang="th-TH" sz="32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960B395-2E41-472C-92AA-41E97181EBA8}"/>
              </a:ext>
            </a:extLst>
          </p:cNvPr>
          <p:cNvSpPr txBox="1">
            <a:spLocks/>
          </p:cNvSpPr>
          <p:nvPr/>
        </p:nvSpPr>
        <p:spPr>
          <a:xfrm>
            <a:off x="2707689" y="541537"/>
            <a:ext cx="7324078" cy="636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Emergence and </a:t>
            </a:r>
            <a:r>
              <a:rPr lang="en-US" sz="4000" b="1" dirty="0" err="1">
                <a:cs typeface="Calibri"/>
              </a:rPr>
              <a:t>extubation</a:t>
            </a:r>
            <a:r>
              <a:rPr lang="en-US" sz="40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peroid</a:t>
            </a:r>
            <a:endParaRPr lang="en-US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31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76EAF492-4631-4219-B41C-2ABF2157D2FE}"/>
              </a:ext>
            </a:extLst>
          </p:cNvPr>
          <p:cNvSpPr txBox="1">
            <a:spLocks/>
          </p:cNvSpPr>
          <p:nvPr/>
        </p:nvSpPr>
        <p:spPr>
          <a:xfrm>
            <a:off x="0" y="2821860"/>
            <a:ext cx="12191999" cy="1405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Risk factors for regurgitation and aspiration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061413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71514C5-27F3-4C04-87EB-4BC107C1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Consciousness → cough, oxygen supplement</a:t>
            </a:r>
          </a:p>
          <a:p>
            <a:r>
              <a:rPr lang="en-US" dirty="0"/>
              <a:t>Unconsciousness</a:t>
            </a:r>
          </a:p>
          <a:p>
            <a:pPr marL="0" indent="0">
              <a:buNone/>
            </a:pPr>
            <a:r>
              <a:rPr lang="en-US" dirty="0"/>
              <a:t>	1. Immediate recognition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>
                <a:solidFill>
                  <a:srgbClr val="FF0000"/>
                </a:solidFill>
              </a:rPr>
              <a:t>Suction prior </a:t>
            </a:r>
            <a:r>
              <a:rPr lang="en-US" dirty="0"/>
              <a:t>positive pressure ventilation</a:t>
            </a:r>
          </a:p>
          <a:p>
            <a:pPr marL="0" indent="0">
              <a:buNone/>
            </a:pPr>
            <a:r>
              <a:rPr lang="en-US" dirty="0"/>
              <a:t>	3. Head down and rotated laterally</a:t>
            </a:r>
          </a:p>
          <a:p>
            <a:pPr marL="0" indent="0">
              <a:buNone/>
            </a:pPr>
            <a:r>
              <a:rPr lang="en-US" dirty="0"/>
              <a:t>	4. Intubation</a:t>
            </a:r>
          </a:p>
          <a:p>
            <a:pPr marL="0" indent="0">
              <a:buNone/>
            </a:pPr>
            <a:r>
              <a:rPr lang="en-US" dirty="0"/>
              <a:t>	5. Flexible bronchoscopy</a:t>
            </a:r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0065328-B411-4CE5-8581-1088FE4CF2E8}"/>
              </a:ext>
            </a:extLst>
          </p:cNvPr>
          <p:cNvSpPr txBox="1">
            <a:spLocks/>
          </p:cNvSpPr>
          <p:nvPr/>
        </p:nvSpPr>
        <p:spPr>
          <a:xfrm>
            <a:off x="2210540" y="550415"/>
            <a:ext cx="8016536" cy="763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Management of pulmonary aspiration</a:t>
            </a:r>
          </a:p>
        </p:txBody>
      </p:sp>
    </p:spTree>
    <p:extLst>
      <p:ext uri="{BB962C8B-B14F-4D97-AF65-F5344CB8AC3E}">
        <p14:creationId xmlns:p14="http://schemas.microsoft.com/office/powerpoint/2010/main" val="4226663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BE82752-4063-4FF5-B02F-70842B29DEA5}"/>
              </a:ext>
            </a:extLst>
          </p:cNvPr>
          <p:cNvSpPr txBox="1">
            <a:spLocks/>
          </p:cNvSpPr>
          <p:nvPr/>
        </p:nvSpPr>
        <p:spPr>
          <a:xfrm>
            <a:off x="2210540" y="550415"/>
            <a:ext cx="8016536" cy="763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algn="ctr">
              <a:lnSpc>
                <a:spcPct val="100000"/>
              </a:lnSpc>
              <a:spcBef>
                <a:spcPts val="105"/>
              </a:spcBef>
              <a:tabLst>
                <a:tab pos="415290" algn="l"/>
              </a:tabLst>
            </a:pPr>
            <a:r>
              <a:rPr lang="en-US" sz="4000" b="1" dirty="0">
                <a:cs typeface="Calibri"/>
              </a:rPr>
              <a:t>Management of pulmonary aspiration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53325E88-589D-40E4-9A01-0CDF956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/>
          </a:bodyPr>
          <a:lstStyle/>
          <a:p>
            <a:r>
              <a:rPr lang="en-US" sz="3200" dirty="0"/>
              <a:t>Mild : </a:t>
            </a:r>
            <a:r>
              <a:rPr lang="en-US" sz="3200" spc="10" dirty="0">
                <a:cs typeface="Calibri"/>
              </a:rPr>
              <a:t>O</a:t>
            </a:r>
            <a:r>
              <a:rPr lang="en-US" sz="3200" spc="15" baseline="-21021" dirty="0">
                <a:cs typeface="Calibri"/>
              </a:rPr>
              <a:t>2 </a:t>
            </a:r>
            <a:r>
              <a:rPr lang="en-US" sz="3200" spc="-10" dirty="0">
                <a:cs typeface="Calibri"/>
              </a:rPr>
              <a:t>supplement </a:t>
            </a:r>
            <a:r>
              <a:rPr lang="en-US" sz="3200" spc="-5" dirty="0">
                <a:cs typeface="Calibri"/>
              </a:rPr>
              <a:t>(cannula or </a:t>
            </a:r>
            <a:r>
              <a:rPr lang="en-US" sz="3200" spc="-15" dirty="0">
                <a:cs typeface="Calibri"/>
              </a:rPr>
              <a:t>face </a:t>
            </a:r>
            <a:r>
              <a:rPr lang="en-US" sz="3200" spc="-5" dirty="0">
                <a:cs typeface="Calibri"/>
              </a:rPr>
              <a:t>mask), </a:t>
            </a:r>
            <a:r>
              <a:rPr lang="en-US" sz="3200" spc="-20" dirty="0">
                <a:cs typeface="Calibri"/>
              </a:rPr>
              <a:t>keep</a:t>
            </a:r>
            <a:r>
              <a:rPr lang="en-US" sz="3200" spc="-120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PaO</a:t>
            </a:r>
            <a:r>
              <a:rPr lang="en-US" sz="3200" spc="-15" baseline="-21021" dirty="0">
                <a:cs typeface="Calibri"/>
              </a:rPr>
              <a:t>2 </a:t>
            </a:r>
            <a:r>
              <a:rPr lang="en-US" sz="3200" spc="-120" dirty="0">
                <a:cs typeface="Calibri"/>
              </a:rPr>
              <a:t>60-70 mmHg</a:t>
            </a:r>
          </a:p>
          <a:p>
            <a:r>
              <a:rPr lang="en-US" sz="3200" spc="-120" dirty="0">
                <a:cs typeface="Calibri"/>
              </a:rPr>
              <a:t>Severe :   Secure airway</a:t>
            </a:r>
          </a:p>
          <a:p>
            <a:pPr marL="1371600" lvl="3" indent="0">
              <a:buNone/>
            </a:pPr>
            <a:r>
              <a:rPr lang="en-US" sz="2200" spc="-120" dirty="0">
                <a:cs typeface="Calibri"/>
              </a:rPr>
              <a:t>     </a:t>
            </a:r>
            <a:r>
              <a:rPr lang="en-US" sz="3200" spc="-120" dirty="0">
                <a:cs typeface="Calibri"/>
              </a:rPr>
              <a:t>Bronchodilator</a:t>
            </a:r>
          </a:p>
          <a:p>
            <a:pPr marL="1371600" lvl="3" indent="0">
              <a:buNone/>
            </a:pPr>
            <a:r>
              <a:rPr lang="en-US" sz="3200" spc="-120" dirty="0">
                <a:cs typeface="Calibri"/>
              </a:rPr>
              <a:t>   CPAP 12-14 mmHg</a:t>
            </a:r>
          </a:p>
          <a:p>
            <a:pPr marL="1371600" lvl="3" indent="0">
              <a:buNone/>
            </a:pPr>
            <a:r>
              <a:rPr lang="en-US" sz="3200" spc="-120" dirty="0">
                <a:cs typeface="Calibri"/>
              </a:rPr>
              <a:t>   Decrease </a:t>
            </a:r>
            <a:r>
              <a:rPr lang="en-US" sz="3200" spc="-10" dirty="0">
                <a:cs typeface="Calibri"/>
              </a:rPr>
              <a:t>F</a:t>
            </a:r>
            <a:r>
              <a:rPr lang="en-US" sz="3200" spc="5" dirty="0">
                <a:cs typeface="Calibri"/>
              </a:rPr>
              <a:t>I</a:t>
            </a:r>
            <a:r>
              <a:rPr lang="en-US" sz="3200" dirty="0">
                <a:cs typeface="Calibri"/>
              </a:rPr>
              <a:t>O</a:t>
            </a:r>
            <a:r>
              <a:rPr lang="en-US" sz="3200" baseline="-20833" dirty="0">
                <a:cs typeface="Calibri"/>
              </a:rPr>
              <a:t>2</a:t>
            </a:r>
            <a:endParaRPr lang="en-US" sz="3200" spc="-120" dirty="0">
              <a:cs typeface="Calibri"/>
            </a:endParaRPr>
          </a:p>
          <a:p>
            <a:pPr marL="1371600" lvl="3" indent="0">
              <a:buNone/>
            </a:pPr>
            <a:r>
              <a:rPr lang="en-US" sz="3200" spc="-120" dirty="0">
                <a:cs typeface="Calibri"/>
              </a:rPr>
              <a:t>   Optimum PEEP</a:t>
            </a:r>
            <a:endParaRPr lang="en-US" sz="2200" spc="-120" dirty="0">
              <a:cs typeface="Calibri"/>
            </a:endParaRPr>
          </a:p>
          <a:p>
            <a:r>
              <a:rPr lang="en-US" sz="3200" spc="-120" dirty="0">
                <a:solidFill>
                  <a:srgbClr val="FF0000"/>
                </a:solidFill>
                <a:cs typeface="Calibri"/>
              </a:rPr>
              <a:t>No benefit in ATB and steroid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52062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B0847D-B86E-49E6-AFBC-1B486F9C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396" y="2876365"/>
            <a:ext cx="3210017" cy="1237927"/>
          </a:xfrm>
        </p:spPr>
        <p:txBody>
          <a:bodyPr/>
          <a:lstStyle/>
          <a:p>
            <a:r>
              <a:rPr lang="en-US" b="1" dirty="0"/>
              <a:t>Thank you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241311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4538</Words>
  <Application>Microsoft Office PowerPoint</Application>
  <PresentationFormat>แบบจอกว้าง</PresentationFormat>
  <Paragraphs>579</Paragraphs>
  <Slides>92</Slides>
  <Notes>56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Franklin Gothic Book</vt:lpstr>
      <vt:lpstr>Helvetica</vt:lpstr>
      <vt:lpstr>Times New Roman</vt:lpstr>
      <vt:lpstr>ธีมของ Office</vt:lpstr>
      <vt:lpstr>งานนำเสนอ PowerPoint</vt:lpstr>
      <vt:lpstr>Outlines</vt:lpstr>
      <vt:lpstr>Introduction</vt:lpstr>
      <vt:lpstr>Pulmonary aspiration</vt:lpstr>
      <vt:lpstr>Pulmonary aspiration</vt:lpstr>
      <vt:lpstr>Introduction</vt:lpstr>
      <vt:lpstr>Introduction</vt:lpstr>
      <vt:lpstr>Introduction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Empty stomach</vt:lpstr>
      <vt:lpstr>Clear Fluid</vt:lpstr>
      <vt:lpstr>Solid Content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อัธยา รักสวน</dc:creator>
  <cp:lastModifiedBy>อัธยา รักสวน</cp:lastModifiedBy>
  <cp:revision>37</cp:revision>
  <dcterms:created xsi:type="dcterms:W3CDTF">2020-02-18T14:58:43Z</dcterms:created>
  <dcterms:modified xsi:type="dcterms:W3CDTF">2020-02-27T18:59:19Z</dcterms:modified>
</cp:coreProperties>
</file>